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13" r:id="rId5"/>
    <p:sldId id="317" r:id="rId6"/>
    <p:sldId id="286" r:id="rId7"/>
    <p:sldId id="312" r:id="rId8"/>
    <p:sldId id="321" r:id="rId9"/>
    <p:sldId id="319" r:id="rId10"/>
    <p:sldId id="320"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Lst>
  <p:sldSz cx="9144000" cy="5148263"/>
  <p:notesSz cx="6808788" cy="9940925"/>
  <p:defaultTextStyle>
    <a:defPPr>
      <a:defRPr lang="da-DK"/>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DDF1D-3B57-AB05-FD3A-9BB402C6D764}" name="Malene Visby" initials="MV" userId="S::mvi@sosuesbjerg.dk::d037ee52-5cc7-4466-be3c-a9105e6aa2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8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0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A0B6CE6-E5BB-49FB-9A4D-0C3CDFC28C7D}" type="datetimeFigureOut">
              <a:rPr lang="da-DK" smtClean="0"/>
              <a:t>08-01-2026</a:t>
            </a:fld>
            <a:endParaRPr lang="da-DK"/>
          </a:p>
        </p:txBody>
      </p:sp>
      <p:sp>
        <p:nvSpPr>
          <p:cNvPr id="4" name="Pladsholder til slidebillede 3"/>
          <p:cNvSpPr>
            <a:spLocks noGrp="1" noRot="1" noChangeAspect="1"/>
          </p:cNvSpPr>
          <p:nvPr>
            <p:ph type="sldImg" idx="2"/>
          </p:nvPr>
        </p:nvSpPr>
        <p:spPr>
          <a:xfrm>
            <a:off x="427038" y="1243013"/>
            <a:ext cx="595471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E882E30-6D6C-4B49-B5E7-BA925B96D5BE}" type="slidenum">
              <a:rPr lang="da-DK" smtClean="0"/>
              <a:t>‹nr.›</a:t>
            </a:fld>
            <a:endParaRPr lang="da-DK"/>
          </a:p>
        </p:txBody>
      </p:sp>
    </p:spTree>
    <p:extLst>
      <p:ext uri="{BB962C8B-B14F-4D97-AF65-F5344CB8AC3E}">
        <p14:creationId xmlns:p14="http://schemas.microsoft.com/office/powerpoint/2010/main" val="461521586"/>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CB93-117E-606A-33BB-378E75B0084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F899D3D-E9B4-F0EE-2903-55F5575DB32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3CB019B-DFF0-9817-2AE3-6698E742E0B1}"/>
              </a:ext>
            </a:extLst>
          </p:cNvPr>
          <p:cNvSpPr>
            <a:spLocks noGrp="1"/>
          </p:cNvSpPr>
          <p:nvPr>
            <p:ph type="body" idx="1"/>
          </p:nvPr>
        </p:nvSpPr>
        <p:spPr/>
        <p:txBody>
          <a:bodyPr/>
          <a:lstStyle/>
          <a:p>
            <a:r>
              <a:rPr lang="da-DK" b="0" dirty="0"/>
              <a:t>De fem søjler : samarbejde, deprivatisering, reflekterende dialoger , fokus på elevers læring, fælles værdier og vision</a:t>
            </a:r>
          </a:p>
        </p:txBody>
      </p:sp>
      <p:sp>
        <p:nvSpPr>
          <p:cNvPr id="4" name="Pladsholder til slidenummer 3">
            <a:extLst>
              <a:ext uri="{FF2B5EF4-FFF2-40B4-BE49-F238E27FC236}">
                <a16:creationId xmlns:a16="http://schemas.microsoft.com/office/drawing/2014/main" id="{B5E69DD9-143E-1981-8CEE-315F5325A7AE}"/>
              </a:ext>
            </a:extLst>
          </p:cNvPr>
          <p:cNvSpPr>
            <a:spLocks noGrp="1"/>
          </p:cNvSpPr>
          <p:nvPr>
            <p:ph type="sldNum" sz="quarter" idx="5"/>
          </p:nvPr>
        </p:nvSpPr>
        <p:spPr/>
        <p:txBody>
          <a:bodyPr/>
          <a:lstStyle/>
          <a:p>
            <a:fld id="{9E882E30-6D6C-4B49-B5E7-BA925B96D5BE}" type="slidenum">
              <a:rPr lang="da-DK" smtClean="0"/>
              <a:t>1</a:t>
            </a:fld>
            <a:endParaRPr lang="da-DK"/>
          </a:p>
        </p:txBody>
      </p:sp>
    </p:spTree>
    <p:extLst>
      <p:ext uri="{BB962C8B-B14F-4D97-AF65-F5344CB8AC3E}">
        <p14:creationId xmlns:p14="http://schemas.microsoft.com/office/powerpoint/2010/main" val="124984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5C918-D93E-ADFE-AA91-94EEB7C92EE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69A81DC-C903-3CD1-70D2-7CCE172907F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FF7E9ED-4D88-76AC-33D3-641D9AD3CD63}"/>
              </a:ext>
            </a:extLst>
          </p:cNvPr>
          <p:cNvSpPr>
            <a:spLocks noGrp="1"/>
          </p:cNvSpPr>
          <p:nvPr>
            <p:ph type="body" idx="1"/>
          </p:nvPr>
        </p:nvSpPr>
        <p:spPr/>
        <p:txBody>
          <a:bodyPr/>
          <a:lstStyle/>
          <a:p>
            <a:endParaRPr lang="da-DK" b="0" dirty="0"/>
          </a:p>
        </p:txBody>
      </p:sp>
      <p:sp>
        <p:nvSpPr>
          <p:cNvPr id="4" name="Pladsholder til slidenummer 3">
            <a:extLst>
              <a:ext uri="{FF2B5EF4-FFF2-40B4-BE49-F238E27FC236}">
                <a16:creationId xmlns:a16="http://schemas.microsoft.com/office/drawing/2014/main" id="{9B1075F1-00B4-32CC-E708-DA32C990CCF3}"/>
              </a:ext>
            </a:extLst>
          </p:cNvPr>
          <p:cNvSpPr>
            <a:spLocks noGrp="1"/>
          </p:cNvSpPr>
          <p:nvPr>
            <p:ph type="sldNum" sz="quarter" idx="5"/>
          </p:nvPr>
        </p:nvSpPr>
        <p:spPr/>
        <p:txBody>
          <a:bodyPr/>
          <a:lstStyle/>
          <a:p>
            <a:fld id="{9E882E30-6D6C-4B49-B5E7-BA925B96D5BE}" type="slidenum">
              <a:rPr lang="da-DK" smtClean="0"/>
              <a:t>2</a:t>
            </a:fld>
            <a:endParaRPr lang="da-DK"/>
          </a:p>
        </p:txBody>
      </p:sp>
    </p:spTree>
    <p:extLst>
      <p:ext uri="{BB962C8B-B14F-4D97-AF65-F5344CB8AC3E}">
        <p14:creationId xmlns:p14="http://schemas.microsoft.com/office/powerpoint/2010/main" val="331142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BB18-CB27-8C4C-543E-807D1926F2B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68F5B3E-8666-E7F0-B5F0-1C5E8C19AFB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13BAB94-D885-F500-6408-B4EEFC9CFD9F}"/>
              </a:ext>
            </a:extLst>
          </p:cNvPr>
          <p:cNvSpPr>
            <a:spLocks noGrp="1"/>
          </p:cNvSpPr>
          <p:nvPr>
            <p:ph type="body" idx="1"/>
          </p:nvPr>
        </p:nvSpPr>
        <p:spPr/>
        <p:txBody>
          <a:bodyPr/>
          <a:lstStyle/>
          <a:p>
            <a:endParaRPr lang="da-DK" b="0"/>
          </a:p>
        </p:txBody>
      </p:sp>
      <p:sp>
        <p:nvSpPr>
          <p:cNvPr id="4" name="Pladsholder til slidenummer 3">
            <a:extLst>
              <a:ext uri="{FF2B5EF4-FFF2-40B4-BE49-F238E27FC236}">
                <a16:creationId xmlns:a16="http://schemas.microsoft.com/office/drawing/2014/main" id="{AEFE01F5-3883-E663-45FA-C12C02F449DE}"/>
              </a:ext>
            </a:extLst>
          </p:cNvPr>
          <p:cNvSpPr>
            <a:spLocks noGrp="1"/>
          </p:cNvSpPr>
          <p:nvPr>
            <p:ph type="sldNum" sz="quarter" idx="5"/>
          </p:nvPr>
        </p:nvSpPr>
        <p:spPr/>
        <p:txBody>
          <a:bodyPr/>
          <a:lstStyle/>
          <a:p>
            <a:fld id="{9E882E30-6D6C-4B49-B5E7-BA925B96D5BE}" type="slidenum">
              <a:rPr lang="da-DK" smtClean="0"/>
              <a:t>3</a:t>
            </a:fld>
            <a:endParaRPr lang="da-DK"/>
          </a:p>
        </p:txBody>
      </p:sp>
    </p:spTree>
    <p:extLst>
      <p:ext uri="{BB962C8B-B14F-4D97-AF65-F5344CB8AC3E}">
        <p14:creationId xmlns:p14="http://schemas.microsoft.com/office/powerpoint/2010/main" val="312857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C7C1-E9F8-30E7-84A4-349CAC2B91F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0C7E61D-FF0D-36F0-6DDE-FA3BC4777A3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1E5BB77-7EE3-ADCD-9C78-6ACEE68753DD}"/>
              </a:ext>
            </a:extLst>
          </p:cNvPr>
          <p:cNvSpPr>
            <a:spLocks noGrp="1"/>
          </p:cNvSpPr>
          <p:nvPr>
            <p:ph type="body" idx="1"/>
          </p:nvPr>
        </p:nvSpPr>
        <p:spPr/>
        <p:txBody>
          <a:bodyPr/>
          <a:lstStyle/>
          <a:p>
            <a:r>
              <a:rPr lang="da-DK" b="0" dirty="0"/>
              <a:t>Skud ud til os alle: Vores fælles grundlag er blevet til i et fantastisk samspil</a:t>
            </a:r>
          </a:p>
        </p:txBody>
      </p:sp>
      <p:sp>
        <p:nvSpPr>
          <p:cNvPr id="4" name="Pladsholder til slidenummer 3">
            <a:extLst>
              <a:ext uri="{FF2B5EF4-FFF2-40B4-BE49-F238E27FC236}">
                <a16:creationId xmlns:a16="http://schemas.microsoft.com/office/drawing/2014/main" id="{7677E6A5-978F-ABED-412E-8095E47D4DCB}"/>
              </a:ext>
            </a:extLst>
          </p:cNvPr>
          <p:cNvSpPr>
            <a:spLocks noGrp="1"/>
          </p:cNvSpPr>
          <p:nvPr>
            <p:ph type="sldNum" sz="quarter" idx="5"/>
          </p:nvPr>
        </p:nvSpPr>
        <p:spPr/>
        <p:txBody>
          <a:bodyPr/>
          <a:lstStyle/>
          <a:p>
            <a:fld id="{9E882E30-6D6C-4B49-B5E7-BA925B96D5BE}" type="slidenum">
              <a:rPr lang="da-DK" smtClean="0"/>
              <a:t>4</a:t>
            </a:fld>
            <a:endParaRPr lang="da-DK"/>
          </a:p>
        </p:txBody>
      </p:sp>
    </p:spTree>
    <p:extLst>
      <p:ext uri="{BB962C8B-B14F-4D97-AF65-F5344CB8AC3E}">
        <p14:creationId xmlns:p14="http://schemas.microsoft.com/office/powerpoint/2010/main" val="241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78793-49B0-8BEB-21D0-B5D4D72EE17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0D9CAA4-D847-5DF5-1B69-AF856BAA684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DA9F215-55BE-5B1F-7808-D6B226AFAD53}"/>
              </a:ext>
            </a:extLst>
          </p:cNvPr>
          <p:cNvSpPr>
            <a:spLocks noGrp="1"/>
          </p:cNvSpPr>
          <p:nvPr>
            <p:ph type="body" idx="1"/>
          </p:nvPr>
        </p:nvSpPr>
        <p:spPr/>
        <p:txBody>
          <a:bodyPr/>
          <a:lstStyle/>
          <a:p>
            <a:r>
              <a:rPr lang="da-DK" b="0" dirty="0"/>
              <a:t>Vi har stået på skuldrene af det gamle grundlag som afspejler det særlige ved </a:t>
            </a:r>
            <a:r>
              <a:rPr lang="da-DK" b="0" dirty="0" err="1"/>
              <a:t>sosu</a:t>
            </a:r>
            <a:r>
              <a:rPr lang="da-DK" b="0" dirty="0"/>
              <a:t> </a:t>
            </a:r>
            <a:r>
              <a:rPr lang="da-DK" b="0" dirty="0" err="1"/>
              <a:t>esbjerg</a:t>
            </a:r>
            <a:r>
              <a:rPr lang="da-DK" b="0" dirty="0"/>
              <a:t>. den ånd er forsøget varet, så det både er genkendeligt og nyt.</a:t>
            </a:r>
          </a:p>
        </p:txBody>
      </p:sp>
      <p:sp>
        <p:nvSpPr>
          <p:cNvPr id="4" name="Pladsholder til slidenummer 3">
            <a:extLst>
              <a:ext uri="{FF2B5EF4-FFF2-40B4-BE49-F238E27FC236}">
                <a16:creationId xmlns:a16="http://schemas.microsoft.com/office/drawing/2014/main" id="{86B0E5A0-7EC8-080E-930A-F137277D7929}"/>
              </a:ext>
            </a:extLst>
          </p:cNvPr>
          <p:cNvSpPr>
            <a:spLocks noGrp="1"/>
          </p:cNvSpPr>
          <p:nvPr>
            <p:ph type="sldNum" sz="quarter" idx="5"/>
          </p:nvPr>
        </p:nvSpPr>
        <p:spPr/>
        <p:txBody>
          <a:bodyPr/>
          <a:lstStyle/>
          <a:p>
            <a:fld id="{9E882E30-6D6C-4B49-B5E7-BA925B96D5BE}" type="slidenum">
              <a:rPr lang="da-DK" smtClean="0"/>
              <a:t>5</a:t>
            </a:fld>
            <a:endParaRPr lang="da-DK"/>
          </a:p>
        </p:txBody>
      </p:sp>
    </p:spTree>
    <p:extLst>
      <p:ext uri="{BB962C8B-B14F-4D97-AF65-F5344CB8AC3E}">
        <p14:creationId xmlns:p14="http://schemas.microsoft.com/office/powerpoint/2010/main" val="394021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7267-DCB5-951C-4436-D3CE4E641CE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1AADC95-F272-BC20-B829-85BC19B8F7A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7F1B728-27EF-6996-DC50-419BCDE47432}"/>
              </a:ext>
            </a:extLst>
          </p:cNvPr>
          <p:cNvSpPr>
            <a:spLocks noGrp="1"/>
          </p:cNvSpPr>
          <p:nvPr>
            <p:ph type="body" idx="1"/>
          </p:nvPr>
        </p:nvSpPr>
        <p:spPr/>
        <p:txBody>
          <a:bodyPr/>
          <a:lstStyle/>
          <a:p>
            <a:endParaRPr lang="da-DK" b="0" dirty="0"/>
          </a:p>
        </p:txBody>
      </p:sp>
      <p:sp>
        <p:nvSpPr>
          <p:cNvPr id="4" name="Pladsholder til slidenummer 3">
            <a:extLst>
              <a:ext uri="{FF2B5EF4-FFF2-40B4-BE49-F238E27FC236}">
                <a16:creationId xmlns:a16="http://schemas.microsoft.com/office/drawing/2014/main" id="{F52D8724-1A2A-5FE6-C4A3-444B5F570C81}"/>
              </a:ext>
            </a:extLst>
          </p:cNvPr>
          <p:cNvSpPr>
            <a:spLocks noGrp="1"/>
          </p:cNvSpPr>
          <p:nvPr>
            <p:ph type="sldNum" sz="quarter" idx="5"/>
          </p:nvPr>
        </p:nvSpPr>
        <p:spPr/>
        <p:txBody>
          <a:bodyPr/>
          <a:lstStyle/>
          <a:p>
            <a:fld id="{9E882E30-6D6C-4B49-B5E7-BA925B96D5BE}" type="slidenum">
              <a:rPr lang="da-DK" smtClean="0"/>
              <a:t>6</a:t>
            </a:fld>
            <a:endParaRPr lang="da-DK"/>
          </a:p>
        </p:txBody>
      </p:sp>
    </p:spTree>
    <p:extLst>
      <p:ext uri="{BB962C8B-B14F-4D97-AF65-F5344CB8AC3E}">
        <p14:creationId xmlns:p14="http://schemas.microsoft.com/office/powerpoint/2010/main" val="376830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DDE1-A14F-A8E0-FBB9-F895840CA24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603A875-8CDD-3501-3DDF-44B7DA0D9CC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C34195-FB19-3A75-42AD-8549157B66AC}"/>
              </a:ext>
            </a:extLst>
          </p:cNvPr>
          <p:cNvSpPr>
            <a:spLocks noGrp="1"/>
          </p:cNvSpPr>
          <p:nvPr>
            <p:ph type="body" idx="1"/>
          </p:nvPr>
        </p:nvSpPr>
        <p:spPr/>
        <p:txBody>
          <a:bodyPr/>
          <a:lstStyle/>
          <a:p>
            <a:endParaRPr lang="da-DK" b="0"/>
          </a:p>
        </p:txBody>
      </p:sp>
      <p:sp>
        <p:nvSpPr>
          <p:cNvPr id="4" name="Pladsholder til slidenummer 3">
            <a:extLst>
              <a:ext uri="{FF2B5EF4-FFF2-40B4-BE49-F238E27FC236}">
                <a16:creationId xmlns:a16="http://schemas.microsoft.com/office/drawing/2014/main" id="{FB8524C1-9A4B-ECF9-694B-861B5D418D9F}"/>
              </a:ext>
            </a:extLst>
          </p:cNvPr>
          <p:cNvSpPr>
            <a:spLocks noGrp="1"/>
          </p:cNvSpPr>
          <p:nvPr>
            <p:ph type="sldNum" sz="quarter" idx="5"/>
          </p:nvPr>
        </p:nvSpPr>
        <p:spPr/>
        <p:txBody>
          <a:bodyPr/>
          <a:lstStyle/>
          <a:p>
            <a:fld id="{9E882E30-6D6C-4B49-B5E7-BA925B96D5BE}" type="slidenum">
              <a:rPr lang="da-DK" smtClean="0"/>
              <a:t>7</a:t>
            </a:fld>
            <a:endParaRPr lang="da-DK"/>
          </a:p>
        </p:txBody>
      </p:sp>
    </p:spTree>
    <p:extLst>
      <p:ext uri="{BB962C8B-B14F-4D97-AF65-F5344CB8AC3E}">
        <p14:creationId xmlns:p14="http://schemas.microsoft.com/office/powerpoint/2010/main" val="3819906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EF81DB2D-B520-43F5-AC77-570C04ABEA7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75742" y="705725"/>
            <a:ext cx="8575200" cy="4204800"/>
          </a:xfrm>
          <a:prstGeom prst="rect">
            <a:avLst/>
          </a:prstGeom>
        </p:spPr>
      </p:pic>
      <p:sp>
        <p:nvSpPr>
          <p:cNvPr id="2" name="Titel 1">
            <a:extLst>
              <a:ext uri="{FF2B5EF4-FFF2-40B4-BE49-F238E27FC236}">
                <a16:creationId xmlns:a16="http://schemas.microsoft.com/office/drawing/2014/main" id="{DB44FFCE-A3B9-4827-8707-93BCA43C24DC}"/>
              </a:ext>
            </a:extLst>
          </p:cNvPr>
          <p:cNvSpPr>
            <a:spLocks noGrp="1"/>
          </p:cNvSpPr>
          <p:nvPr>
            <p:ph type="ctrTitle"/>
          </p:nvPr>
        </p:nvSpPr>
        <p:spPr>
          <a:xfrm>
            <a:off x="606453" y="2754473"/>
            <a:ext cx="7011028" cy="1792358"/>
          </a:xfrm>
        </p:spPr>
        <p:txBody>
          <a:bodyPr anchor="t"/>
          <a:lstStyle>
            <a:lvl1pPr algn="l">
              <a:lnSpc>
                <a:spcPts val="4300"/>
              </a:lnSpc>
              <a:defRPr sz="450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B2764A86-240F-45E3-AD27-70075CA5863E}"/>
              </a:ext>
            </a:extLst>
          </p:cNvPr>
          <p:cNvSpPr>
            <a:spLocks noGrp="1"/>
          </p:cNvSpPr>
          <p:nvPr>
            <p:ph type="subTitle" idx="1"/>
          </p:nvPr>
        </p:nvSpPr>
        <p:spPr>
          <a:xfrm>
            <a:off x="594133" y="1874142"/>
            <a:ext cx="7023347" cy="781026"/>
          </a:xfrm>
        </p:spPr>
        <p:txBody>
          <a:bodyPr anchor="b">
            <a:normAutofit/>
          </a:bodyPr>
          <a:lstStyle>
            <a:lvl1pPr marL="0" indent="0" algn="l">
              <a:buNone/>
              <a:defRPr sz="16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2C14343-094A-438F-B130-C5616E6EFB8F}"/>
              </a:ext>
            </a:extLst>
          </p:cNvPr>
          <p:cNvSpPr>
            <a:spLocks noGrp="1"/>
          </p:cNvSpPr>
          <p:nvPr>
            <p:ph type="dt" sz="half" idx="10"/>
          </p:nvPr>
        </p:nvSpPr>
        <p:spPr/>
        <p:txBody>
          <a:bodyPr/>
          <a:lstStyle/>
          <a:p>
            <a:fld id="{87E4D9EC-A8A3-4A84-BEB0-DAF5DC5981D8}" type="datetime1">
              <a:rPr lang="da-DK" smtClean="0"/>
              <a:t>08-01-2026</a:t>
            </a:fld>
            <a:endParaRPr lang="da-DK"/>
          </a:p>
        </p:txBody>
      </p:sp>
      <p:sp>
        <p:nvSpPr>
          <p:cNvPr id="5" name="Pladsholder til sidefod 4">
            <a:extLst>
              <a:ext uri="{FF2B5EF4-FFF2-40B4-BE49-F238E27FC236}">
                <a16:creationId xmlns:a16="http://schemas.microsoft.com/office/drawing/2014/main" id="{BE9AB68E-0315-4995-AEED-4162045F0B08}"/>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05A165AA-BE33-496A-AB13-1BFE1C7DD2F3}"/>
              </a:ext>
            </a:extLst>
          </p:cNvPr>
          <p:cNvSpPr>
            <a:spLocks noGrp="1"/>
          </p:cNvSpPr>
          <p:nvPr>
            <p:ph type="sldNum" sz="quarter" idx="12"/>
          </p:nvPr>
        </p:nvSpPr>
        <p:spPr/>
        <p:txBody>
          <a:bodyPr/>
          <a:lstStyle/>
          <a:p>
            <a:fld id="{6EFB5F56-0505-4641-BF21-007F0FF008D7}" type="slidenum">
              <a:rPr lang="da-DK" smtClean="0"/>
              <a:t>‹nr.›</a:t>
            </a:fld>
            <a:endParaRPr lang="da-DK"/>
          </a:p>
        </p:txBody>
      </p:sp>
    </p:spTree>
    <p:extLst>
      <p:ext uri="{BB962C8B-B14F-4D97-AF65-F5344CB8AC3E}">
        <p14:creationId xmlns:p14="http://schemas.microsoft.com/office/powerpoint/2010/main" val="242745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46B0A-5881-47F8-9A4A-8E79BA0A96F8}"/>
              </a:ext>
            </a:extLst>
          </p:cNvPr>
          <p:cNvSpPr>
            <a:spLocks noGrp="1"/>
          </p:cNvSpPr>
          <p:nvPr>
            <p:ph type="title"/>
          </p:nvPr>
        </p:nvSpPr>
        <p:spPr>
          <a:xfrm>
            <a:off x="576261" y="1127759"/>
            <a:ext cx="4967289" cy="872805"/>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1013ED-8C97-4938-B539-B98FD6947874}"/>
              </a:ext>
            </a:extLst>
          </p:cNvPr>
          <p:cNvSpPr>
            <a:spLocks noGrp="1"/>
          </p:cNvSpPr>
          <p:nvPr>
            <p:ph idx="1"/>
          </p:nvPr>
        </p:nvSpPr>
        <p:spPr>
          <a:xfrm>
            <a:off x="495306" y="2138642"/>
            <a:ext cx="5048244" cy="2449397"/>
          </a:xfrm>
        </p:spPr>
        <p:txBody>
          <a:bodyPr>
            <a:normAutofit/>
          </a:bodyPr>
          <a:lstStyle>
            <a:lvl1pPr marL="446088" indent="-347663">
              <a:lnSpc>
                <a:spcPts val="2600"/>
              </a:lnSpc>
              <a:spcAft>
                <a:spcPts val="0"/>
              </a:spcAft>
              <a:defRPr sz="1600"/>
            </a:lvl1pPr>
            <a:lvl2pPr>
              <a:lnSpc>
                <a:spcPts val="2600"/>
              </a:lnSpc>
              <a:spcAft>
                <a:spcPts val="0"/>
              </a:spcAft>
              <a:defRPr sz="1600"/>
            </a:lvl2pPr>
            <a:lvl3pPr>
              <a:lnSpc>
                <a:spcPts val="2600"/>
              </a:lnSpc>
              <a:spcAft>
                <a:spcPts val="0"/>
              </a:spcAft>
              <a:defRPr sz="1600"/>
            </a:lvl3pPr>
            <a:lvl4pPr>
              <a:lnSpc>
                <a:spcPts val="2600"/>
              </a:lnSpc>
              <a:spcAft>
                <a:spcPts val="0"/>
              </a:spcAft>
              <a:defRPr sz="1600"/>
            </a:lvl4pPr>
            <a:lvl5pPr>
              <a:lnSpc>
                <a:spcPts val="2600"/>
              </a:lnSpc>
              <a:spcAft>
                <a:spcPts val="0"/>
              </a:spcAft>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50AE2B-1067-4AB6-AB4A-8A370B6CBB64}"/>
              </a:ext>
            </a:extLst>
          </p:cNvPr>
          <p:cNvSpPr>
            <a:spLocks noGrp="1"/>
          </p:cNvSpPr>
          <p:nvPr>
            <p:ph type="dt" sz="half" idx="10"/>
          </p:nvPr>
        </p:nvSpPr>
        <p:spPr/>
        <p:txBody>
          <a:bodyPr/>
          <a:lstStyle/>
          <a:p>
            <a:fld id="{8961C23F-F24A-4449-9BB7-8F30070B128E}" type="datetime1">
              <a:rPr lang="da-DK" smtClean="0"/>
              <a:t>08-01-2026</a:t>
            </a:fld>
            <a:endParaRPr lang="da-DK"/>
          </a:p>
        </p:txBody>
      </p:sp>
      <p:sp>
        <p:nvSpPr>
          <p:cNvPr id="5" name="Pladsholder til sidefod 4">
            <a:extLst>
              <a:ext uri="{FF2B5EF4-FFF2-40B4-BE49-F238E27FC236}">
                <a16:creationId xmlns:a16="http://schemas.microsoft.com/office/drawing/2014/main" id="{04BA60F9-B717-401F-9610-1F186C4B71B3}"/>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B62959E8-64A4-43CF-AA6B-4F7C844CCC59}"/>
              </a:ext>
            </a:extLst>
          </p:cNvPr>
          <p:cNvSpPr>
            <a:spLocks noGrp="1"/>
          </p:cNvSpPr>
          <p:nvPr>
            <p:ph type="sldNum" sz="quarter" idx="12"/>
          </p:nvPr>
        </p:nvSpPr>
        <p:spPr/>
        <p:txBody>
          <a:bodyPr/>
          <a:lstStyle/>
          <a:p>
            <a:fld id="{6EFB5F56-0505-4641-BF21-007F0FF008D7}" type="slidenum">
              <a:rPr lang="da-DK" smtClean="0"/>
              <a:t>‹nr.›</a:t>
            </a:fld>
            <a:endParaRPr lang="da-DK"/>
          </a:p>
        </p:txBody>
      </p:sp>
      <p:sp>
        <p:nvSpPr>
          <p:cNvPr id="9" name="Pladsholder til billede 8">
            <a:extLst>
              <a:ext uri="{FF2B5EF4-FFF2-40B4-BE49-F238E27FC236}">
                <a16:creationId xmlns:a16="http://schemas.microsoft.com/office/drawing/2014/main" id="{716212F2-D6B3-47D0-BB3C-94208F130ABB}"/>
              </a:ext>
            </a:extLst>
          </p:cNvPr>
          <p:cNvSpPr>
            <a:spLocks noGrp="1"/>
          </p:cNvSpPr>
          <p:nvPr>
            <p:ph type="pic" sz="quarter" idx="13"/>
          </p:nvPr>
        </p:nvSpPr>
        <p:spPr>
          <a:xfrm>
            <a:off x="5622426" y="705725"/>
            <a:ext cx="3228515" cy="4204799"/>
          </a:xfrm>
          <a:blipFill>
            <a:blip r:embed="rId2" cstate="print">
              <a:extLst>
                <a:ext uri="{28A0092B-C50C-407E-A947-70E740481C1C}">
                  <a14:useLocalDpi xmlns:a14="http://schemas.microsoft.com/office/drawing/2010/main"/>
                </a:ext>
              </a:extLst>
            </a:blip>
            <a:srcRect/>
            <a:stretch>
              <a:fillRect/>
            </a:stretch>
          </a:blipFill>
        </p:spPr>
        <p:txBody>
          <a:bodyPr/>
          <a:lstStyle>
            <a:lvl1pPr marL="98425" indent="0" algn="ctr">
              <a:buNone/>
              <a:defRPr/>
            </a:lvl1pPr>
          </a:lstStyle>
          <a:p>
            <a:r>
              <a:rPr lang="da-DK"/>
              <a:t>Klik på ikonet for at tilføje et billede</a:t>
            </a:r>
          </a:p>
        </p:txBody>
      </p:sp>
    </p:spTree>
    <p:extLst>
      <p:ext uri="{BB962C8B-B14F-4D97-AF65-F5344CB8AC3E}">
        <p14:creationId xmlns:p14="http://schemas.microsoft.com/office/powerpoint/2010/main" val="198924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46B0A-5881-47F8-9A4A-8E79BA0A96F8}"/>
              </a:ext>
            </a:extLst>
          </p:cNvPr>
          <p:cNvSpPr>
            <a:spLocks noGrp="1"/>
          </p:cNvSpPr>
          <p:nvPr>
            <p:ph type="title"/>
          </p:nvPr>
        </p:nvSpPr>
        <p:spPr>
          <a:xfrm>
            <a:off x="576261" y="1127759"/>
            <a:ext cx="4967289" cy="872805"/>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1013ED-8C97-4938-B539-B98FD6947874}"/>
              </a:ext>
            </a:extLst>
          </p:cNvPr>
          <p:cNvSpPr>
            <a:spLocks noGrp="1"/>
          </p:cNvSpPr>
          <p:nvPr>
            <p:ph idx="1"/>
          </p:nvPr>
        </p:nvSpPr>
        <p:spPr>
          <a:xfrm>
            <a:off x="495305" y="2207699"/>
            <a:ext cx="7858119" cy="2257200"/>
          </a:xfrm>
        </p:spPr>
        <p:txBody>
          <a:bodyPr vert="horz" lIns="91440" tIns="45720" rIns="91440" bIns="45720" spcCol="216000" rtlCol="0">
            <a:norm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50AE2B-1067-4AB6-AB4A-8A370B6CBB64}"/>
              </a:ext>
            </a:extLst>
          </p:cNvPr>
          <p:cNvSpPr>
            <a:spLocks noGrp="1"/>
          </p:cNvSpPr>
          <p:nvPr>
            <p:ph type="dt" sz="half" idx="10"/>
          </p:nvPr>
        </p:nvSpPr>
        <p:spPr/>
        <p:txBody>
          <a:bodyPr/>
          <a:lstStyle/>
          <a:p>
            <a:fld id="{8961C23F-F24A-4449-9BB7-8F30070B128E}" type="datetime1">
              <a:rPr lang="da-DK" smtClean="0"/>
              <a:t>08-01-2026</a:t>
            </a:fld>
            <a:endParaRPr lang="da-DK"/>
          </a:p>
        </p:txBody>
      </p:sp>
      <p:sp>
        <p:nvSpPr>
          <p:cNvPr id="5" name="Pladsholder til sidefod 4">
            <a:extLst>
              <a:ext uri="{FF2B5EF4-FFF2-40B4-BE49-F238E27FC236}">
                <a16:creationId xmlns:a16="http://schemas.microsoft.com/office/drawing/2014/main" id="{04BA60F9-B717-401F-9610-1F186C4B71B3}"/>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B62959E8-64A4-43CF-AA6B-4F7C844CCC59}"/>
              </a:ext>
            </a:extLst>
          </p:cNvPr>
          <p:cNvSpPr>
            <a:spLocks noGrp="1"/>
          </p:cNvSpPr>
          <p:nvPr>
            <p:ph type="sldNum" sz="quarter" idx="12"/>
          </p:nvPr>
        </p:nvSpPr>
        <p:spPr/>
        <p:txBody>
          <a:bodyPr/>
          <a:lstStyle/>
          <a:p>
            <a:fld id="{6EFB5F56-0505-4641-BF21-007F0FF008D7}" type="slidenum">
              <a:rPr lang="da-DK" smtClean="0"/>
              <a:t>‹nr.›</a:t>
            </a:fld>
            <a:endParaRPr lang="da-DK"/>
          </a:p>
        </p:txBody>
      </p:sp>
    </p:spTree>
    <p:extLst>
      <p:ext uri="{BB962C8B-B14F-4D97-AF65-F5344CB8AC3E}">
        <p14:creationId xmlns:p14="http://schemas.microsoft.com/office/powerpoint/2010/main" val="174329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46B0A-5881-47F8-9A4A-8E79BA0A96F8}"/>
              </a:ext>
            </a:extLst>
          </p:cNvPr>
          <p:cNvSpPr>
            <a:spLocks noGrp="1"/>
          </p:cNvSpPr>
          <p:nvPr>
            <p:ph type="title"/>
          </p:nvPr>
        </p:nvSpPr>
        <p:spPr>
          <a:xfrm>
            <a:off x="576261" y="1127759"/>
            <a:ext cx="4967289" cy="872805"/>
          </a:xfrm>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2F50AE2B-1067-4AB6-AB4A-8A370B6CBB64}"/>
              </a:ext>
            </a:extLst>
          </p:cNvPr>
          <p:cNvSpPr>
            <a:spLocks noGrp="1"/>
          </p:cNvSpPr>
          <p:nvPr>
            <p:ph type="dt" sz="half" idx="10"/>
          </p:nvPr>
        </p:nvSpPr>
        <p:spPr/>
        <p:txBody>
          <a:bodyPr/>
          <a:lstStyle/>
          <a:p>
            <a:fld id="{8961C23F-F24A-4449-9BB7-8F30070B128E}" type="datetime1">
              <a:rPr lang="da-DK" smtClean="0"/>
              <a:t>08-01-2026</a:t>
            </a:fld>
            <a:endParaRPr lang="da-DK"/>
          </a:p>
        </p:txBody>
      </p:sp>
      <p:sp>
        <p:nvSpPr>
          <p:cNvPr id="5" name="Pladsholder til sidefod 4">
            <a:extLst>
              <a:ext uri="{FF2B5EF4-FFF2-40B4-BE49-F238E27FC236}">
                <a16:creationId xmlns:a16="http://schemas.microsoft.com/office/drawing/2014/main" id="{04BA60F9-B717-401F-9610-1F186C4B71B3}"/>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B62959E8-64A4-43CF-AA6B-4F7C844CCC59}"/>
              </a:ext>
            </a:extLst>
          </p:cNvPr>
          <p:cNvSpPr>
            <a:spLocks noGrp="1"/>
          </p:cNvSpPr>
          <p:nvPr>
            <p:ph type="sldNum" sz="quarter" idx="12"/>
          </p:nvPr>
        </p:nvSpPr>
        <p:spPr/>
        <p:txBody>
          <a:bodyPr/>
          <a:lstStyle/>
          <a:p>
            <a:fld id="{6EFB5F56-0505-4641-BF21-007F0FF008D7}" type="slidenum">
              <a:rPr lang="da-DK" smtClean="0"/>
              <a:t>‹nr.›</a:t>
            </a:fld>
            <a:endParaRPr lang="da-DK"/>
          </a:p>
        </p:txBody>
      </p:sp>
      <p:sp>
        <p:nvSpPr>
          <p:cNvPr id="45" name="Pladsholder til tekst 44">
            <a:extLst>
              <a:ext uri="{FF2B5EF4-FFF2-40B4-BE49-F238E27FC236}">
                <a16:creationId xmlns:a16="http://schemas.microsoft.com/office/drawing/2014/main" id="{69E671D8-1C33-4513-811C-E30CBB9809F7}"/>
              </a:ext>
            </a:extLst>
          </p:cNvPr>
          <p:cNvSpPr>
            <a:spLocks noGrp="1"/>
          </p:cNvSpPr>
          <p:nvPr>
            <p:ph type="body" sz="quarter" idx="13"/>
          </p:nvPr>
        </p:nvSpPr>
        <p:spPr>
          <a:xfrm>
            <a:off x="1135062" y="2389190"/>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
        <p:nvSpPr>
          <p:cNvPr id="46" name="Pladsholder til tekst 44">
            <a:extLst>
              <a:ext uri="{FF2B5EF4-FFF2-40B4-BE49-F238E27FC236}">
                <a16:creationId xmlns:a16="http://schemas.microsoft.com/office/drawing/2014/main" id="{29ECD7B8-EFFB-42F9-8E06-AF80D4FBC5FA}"/>
              </a:ext>
            </a:extLst>
          </p:cNvPr>
          <p:cNvSpPr>
            <a:spLocks noGrp="1"/>
          </p:cNvSpPr>
          <p:nvPr>
            <p:ph type="body" sz="quarter" idx="14"/>
          </p:nvPr>
        </p:nvSpPr>
        <p:spPr>
          <a:xfrm>
            <a:off x="3047902" y="2389190"/>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
        <p:nvSpPr>
          <p:cNvPr id="47" name="Pladsholder til tekst 44">
            <a:extLst>
              <a:ext uri="{FF2B5EF4-FFF2-40B4-BE49-F238E27FC236}">
                <a16:creationId xmlns:a16="http://schemas.microsoft.com/office/drawing/2014/main" id="{6115780F-14AD-45FD-8BFD-23AE04DA5C0F}"/>
              </a:ext>
            </a:extLst>
          </p:cNvPr>
          <p:cNvSpPr>
            <a:spLocks noGrp="1"/>
          </p:cNvSpPr>
          <p:nvPr>
            <p:ph type="body" sz="quarter" idx="15"/>
          </p:nvPr>
        </p:nvSpPr>
        <p:spPr>
          <a:xfrm>
            <a:off x="4921815" y="2389190"/>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
        <p:nvSpPr>
          <p:cNvPr id="48" name="Pladsholder til tekst 44">
            <a:extLst>
              <a:ext uri="{FF2B5EF4-FFF2-40B4-BE49-F238E27FC236}">
                <a16:creationId xmlns:a16="http://schemas.microsoft.com/office/drawing/2014/main" id="{15834D97-817C-4646-8FBD-7216D25C8930}"/>
              </a:ext>
            </a:extLst>
          </p:cNvPr>
          <p:cNvSpPr>
            <a:spLocks noGrp="1"/>
          </p:cNvSpPr>
          <p:nvPr>
            <p:ph type="body" sz="quarter" idx="16"/>
          </p:nvPr>
        </p:nvSpPr>
        <p:spPr>
          <a:xfrm>
            <a:off x="6861405" y="2389190"/>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
        <p:nvSpPr>
          <p:cNvPr id="49" name="Pladsholder til tekst 44">
            <a:extLst>
              <a:ext uri="{FF2B5EF4-FFF2-40B4-BE49-F238E27FC236}">
                <a16:creationId xmlns:a16="http://schemas.microsoft.com/office/drawing/2014/main" id="{4873E150-E7A5-4229-83C8-C91146D109D3}"/>
              </a:ext>
            </a:extLst>
          </p:cNvPr>
          <p:cNvSpPr>
            <a:spLocks noGrp="1"/>
          </p:cNvSpPr>
          <p:nvPr>
            <p:ph type="body" sz="quarter" idx="17"/>
          </p:nvPr>
        </p:nvSpPr>
        <p:spPr>
          <a:xfrm>
            <a:off x="2092334" y="3708406"/>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
        <p:nvSpPr>
          <p:cNvPr id="50" name="Pladsholder til tekst 44">
            <a:extLst>
              <a:ext uri="{FF2B5EF4-FFF2-40B4-BE49-F238E27FC236}">
                <a16:creationId xmlns:a16="http://schemas.microsoft.com/office/drawing/2014/main" id="{CB428805-F135-4692-BF9C-52287F292B46}"/>
              </a:ext>
            </a:extLst>
          </p:cNvPr>
          <p:cNvSpPr>
            <a:spLocks noGrp="1"/>
          </p:cNvSpPr>
          <p:nvPr>
            <p:ph type="body" sz="quarter" idx="18"/>
          </p:nvPr>
        </p:nvSpPr>
        <p:spPr>
          <a:xfrm>
            <a:off x="4005174" y="3708406"/>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
        <p:nvSpPr>
          <p:cNvPr id="51" name="Pladsholder til tekst 44">
            <a:extLst>
              <a:ext uri="{FF2B5EF4-FFF2-40B4-BE49-F238E27FC236}">
                <a16:creationId xmlns:a16="http://schemas.microsoft.com/office/drawing/2014/main" id="{C638D65B-8F19-4E02-9246-CBA4A8C3898A}"/>
              </a:ext>
            </a:extLst>
          </p:cNvPr>
          <p:cNvSpPr>
            <a:spLocks noGrp="1"/>
          </p:cNvSpPr>
          <p:nvPr>
            <p:ph type="body" sz="quarter" idx="19"/>
          </p:nvPr>
        </p:nvSpPr>
        <p:spPr>
          <a:xfrm>
            <a:off x="5879087" y="3708406"/>
            <a:ext cx="1882375" cy="755650"/>
          </a:xfrm>
        </p:spPr>
        <p:txBody>
          <a:bodyPr/>
          <a:lstStyle>
            <a:lvl1pPr marL="88900" indent="0">
              <a:lnSpc>
                <a:spcPts val="1400"/>
              </a:lnSpc>
              <a:spcAft>
                <a:spcPts val="500"/>
              </a:spcAft>
              <a:buNone/>
              <a:defRPr sz="1000" b="1" cap="all" baseline="0">
                <a:solidFill>
                  <a:schemeClr val="accent4"/>
                </a:solidFill>
              </a:defRPr>
            </a:lvl1pPr>
            <a:lvl2pPr marL="88900" indent="0">
              <a:lnSpc>
                <a:spcPts val="1000"/>
              </a:lnSpc>
              <a:spcAft>
                <a:spcPts val="0"/>
              </a:spcAft>
              <a:buNone/>
              <a:defRPr sz="800"/>
            </a:lvl2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210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46B0A-5881-47F8-9A4A-8E79BA0A96F8}"/>
              </a:ext>
            </a:extLst>
          </p:cNvPr>
          <p:cNvSpPr>
            <a:spLocks noGrp="1"/>
          </p:cNvSpPr>
          <p:nvPr>
            <p:ph type="title"/>
          </p:nvPr>
        </p:nvSpPr>
        <p:spPr>
          <a:xfrm>
            <a:off x="4104321" y="1127759"/>
            <a:ext cx="3759519" cy="872805"/>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1013ED-8C97-4938-B539-B98FD6947874}"/>
              </a:ext>
            </a:extLst>
          </p:cNvPr>
          <p:cNvSpPr>
            <a:spLocks noGrp="1"/>
          </p:cNvSpPr>
          <p:nvPr>
            <p:ph idx="1"/>
          </p:nvPr>
        </p:nvSpPr>
        <p:spPr>
          <a:xfrm>
            <a:off x="4023366" y="2207697"/>
            <a:ext cx="3840474" cy="2449397"/>
          </a:xfrm>
        </p:spPr>
        <p:txBody>
          <a:bodyPr>
            <a:normAutofit/>
          </a:bodyPr>
          <a:lstStyle>
            <a:lvl1pPr marL="98425" indent="0">
              <a:lnSpc>
                <a:spcPts val="1300"/>
              </a:lnSpc>
              <a:spcAft>
                <a:spcPts val="1100"/>
              </a:spcAft>
              <a:buNone/>
              <a:defRPr sz="1100"/>
            </a:lvl1pPr>
            <a:lvl2pPr>
              <a:lnSpc>
                <a:spcPts val="1300"/>
              </a:lnSpc>
              <a:spcAft>
                <a:spcPts val="1100"/>
              </a:spcAft>
              <a:defRPr sz="1100"/>
            </a:lvl2pPr>
            <a:lvl3pPr>
              <a:lnSpc>
                <a:spcPts val="1300"/>
              </a:lnSpc>
              <a:spcAft>
                <a:spcPts val="1100"/>
              </a:spcAft>
              <a:defRPr sz="1100"/>
            </a:lvl3pPr>
            <a:lvl4pPr>
              <a:lnSpc>
                <a:spcPts val="1300"/>
              </a:lnSpc>
              <a:spcAft>
                <a:spcPts val="1100"/>
              </a:spcAft>
              <a:defRPr sz="1100"/>
            </a:lvl4pPr>
            <a:lvl5pPr>
              <a:lnSpc>
                <a:spcPts val="1300"/>
              </a:lnSpc>
              <a:spcAft>
                <a:spcPts val="1100"/>
              </a:spcAft>
              <a:defRPr sz="11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50AE2B-1067-4AB6-AB4A-8A370B6CBB64}"/>
              </a:ext>
            </a:extLst>
          </p:cNvPr>
          <p:cNvSpPr>
            <a:spLocks noGrp="1"/>
          </p:cNvSpPr>
          <p:nvPr>
            <p:ph type="dt" sz="half" idx="10"/>
          </p:nvPr>
        </p:nvSpPr>
        <p:spPr/>
        <p:txBody>
          <a:bodyPr/>
          <a:lstStyle/>
          <a:p>
            <a:fld id="{8961C23F-F24A-4449-9BB7-8F30070B128E}" type="datetime1">
              <a:rPr lang="da-DK" smtClean="0"/>
              <a:t>08-01-2026</a:t>
            </a:fld>
            <a:endParaRPr lang="da-DK"/>
          </a:p>
        </p:txBody>
      </p:sp>
      <p:sp>
        <p:nvSpPr>
          <p:cNvPr id="5" name="Pladsholder til sidefod 4">
            <a:extLst>
              <a:ext uri="{FF2B5EF4-FFF2-40B4-BE49-F238E27FC236}">
                <a16:creationId xmlns:a16="http://schemas.microsoft.com/office/drawing/2014/main" id="{04BA60F9-B717-401F-9610-1F186C4B71B3}"/>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B62959E8-64A4-43CF-AA6B-4F7C844CCC59}"/>
              </a:ext>
            </a:extLst>
          </p:cNvPr>
          <p:cNvSpPr>
            <a:spLocks noGrp="1"/>
          </p:cNvSpPr>
          <p:nvPr>
            <p:ph type="sldNum" sz="quarter" idx="12"/>
          </p:nvPr>
        </p:nvSpPr>
        <p:spPr/>
        <p:txBody>
          <a:bodyPr/>
          <a:lstStyle/>
          <a:p>
            <a:fld id="{6EFB5F56-0505-4641-BF21-007F0FF008D7}" type="slidenum">
              <a:rPr lang="da-DK" smtClean="0"/>
              <a:t>‹nr.›</a:t>
            </a:fld>
            <a:endParaRPr lang="da-DK"/>
          </a:p>
        </p:txBody>
      </p:sp>
      <p:sp>
        <p:nvSpPr>
          <p:cNvPr id="9" name="Pladsholder til billede 8">
            <a:extLst>
              <a:ext uri="{FF2B5EF4-FFF2-40B4-BE49-F238E27FC236}">
                <a16:creationId xmlns:a16="http://schemas.microsoft.com/office/drawing/2014/main" id="{716212F2-D6B3-47D0-BB3C-94208F130ABB}"/>
              </a:ext>
            </a:extLst>
          </p:cNvPr>
          <p:cNvSpPr>
            <a:spLocks noGrp="1"/>
          </p:cNvSpPr>
          <p:nvPr>
            <p:ph type="pic" sz="quarter" idx="13"/>
          </p:nvPr>
        </p:nvSpPr>
        <p:spPr>
          <a:xfrm>
            <a:off x="275742" y="705725"/>
            <a:ext cx="3228515" cy="4204799"/>
          </a:xfrm>
          <a:blipFill>
            <a:blip r:embed="rId2" cstate="print">
              <a:extLst>
                <a:ext uri="{28A0092B-C50C-407E-A947-70E740481C1C}">
                  <a14:useLocalDpi xmlns:a14="http://schemas.microsoft.com/office/drawing/2010/main"/>
                </a:ext>
              </a:extLst>
            </a:blip>
            <a:srcRect/>
            <a:stretch>
              <a:fillRect/>
            </a:stretch>
          </a:blipFill>
        </p:spPr>
        <p:txBody>
          <a:bodyPr/>
          <a:lstStyle>
            <a:lvl1pPr marL="98425" indent="0" algn="ctr">
              <a:buNone/>
              <a:defRPr/>
            </a:lvl1pPr>
          </a:lstStyle>
          <a:p>
            <a:r>
              <a:rPr lang="da-DK"/>
              <a:t>Klik på ikonet for at tilføje et billede</a:t>
            </a:r>
          </a:p>
        </p:txBody>
      </p:sp>
    </p:spTree>
    <p:extLst>
      <p:ext uri="{BB962C8B-B14F-4D97-AF65-F5344CB8AC3E}">
        <p14:creationId xmlns:p14="http://schemas.microsoft.com/office/powerpoint/2010/main" val="18613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46B0A-5881-47F8-9A4A-8E79BA0A96F8}"/>
              </a:ext>
            </a:extLst>
          </p:cNvPr>
          <p:cNvSpPr>
            <a:spLocks noGrp="1"/>
          </p:cNvSpPr>
          <p:nvPr>
            <p:ph type="title"/>
          </p:nvPr>
        </p:nvSpPr>
        <p:spPr>
          <a:xfrm>
            <a:off x="576261" y="1127759"/>
            <a:ext cx="4967289" cy="872805"/>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1013ED-8C97-4938-B539-B98FD6947874}"/>
              </a:ext>
            </a:extLst>
          </p:cNvPr>
          <p:cNvSpPr>
            <a:spLocks noGrp="1"/>
          </p:cNvSpPr>
          <p:nvPr>
            <p:ph idx="1"/>
          </p:nvPr>
        </p:nvSpPr>
        <p:spPr>
          <a:xfrm>
            <a:off x="495305" y="2686401"/>
            <a:ext cx="2852457" cy="1761827"/>
          </a:xfrm>
        </p:spPr>
        <p:txBody>
          <a:bodyPr vert="horz" lIns="91440" tIns="45720" rIns="91440" bIns="45720" spcCol="216000" rtlCol="0">
            <a:normAutofit/>
          </a:bodyPr>
          <a:lstStyle>
            <a:lvl1pPr marL="442913" indent="-344488">
              <a:lnSpc>
                <a:spcPts val="2000"/>
              </a:lnSpc>
              <a:spcAft>
                <a:spcPts val="0"/>
              </a:spcAft>
              <a:defRPr lang="da-DK" sz="1200" dirty="0" smtClean="0"/>
            </a:lvl1pPr>
            <a:lvl2pPr>
              <a:lnSpc>
                <a:spcPts val="2000"/>
              </a:lnSpc>
              <a:spcAft>
                <a:spcPts val="0"/>
              </a:spcAft>
              <a:defRPr lang="da-DK" sz="1200" dirty="0" smtClean="0"/>
            </a:lvl2pPr>
            <a:lvl3pPr>
              <a:lnSpc>
                <a:spcPts val="2000"/>
              </a:lnSpc>
              <a:spcAft>
                <a:spcPts val="0"/>
              </a:spcAft>
              <a:defRPr lang="da-DK" sz="1200" dirty="0" smtClean="0"/>
            </a:lvl3pPr>
            <a:lvl4pPr>
              <a:lnSpc>
                <a:spcPts val="2000"/>
              </a:lnSpc>
              <a:spcAft>
                <a:spcPts val="0"/>
              </a:spcAft>
              <a:defRPr lang="da-DK" sz="1200" dirty="0" smtClean="0"/>
            </a:lvl4pPr>
            <a:lvl5pPr>
              <a:lnSpc>
                <a:spcPts val="2000"/>
              </a:lnSpc>
              <a:spcAft>
                <a:spcPts val="0"/>
              </a:spcAft>
              <a:defRPr lang="da-DK" sz="1200"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50AE2B-1067-4AB6-AB4A-8A370B6CBB64}"/>
              </a:ext>
            </a:extLst>
          </p:cNvPr>
          <p:cNvSpPr>
            <a:spLocks noGrp="1"/>
          </p:cNvSpPr>
          <p:nvPr>
            <p:ph type="dt" sz="half" idx="10"/>
          </p:nvPr>
        </p:nvSpPr>
        <p:spPr/>
        <p:txBody>
          <a:bodyPr/>
          <a:lstStyle/>
          <a:p>
            <a:fld id="{8961C23F-F24A-4449-9BB7-8F30070B128E}" type="datetime1">
              <a:rPr lang="da-DK" smtClean="0"/>
              <a:t>08-01-2026</a:t>
            </a:fld>
            <a:endParaRPr lang="da-DK"/>
          </a:p>
        </p:txBody>
      </p:sp>
      <p:sp>
        <p:nvSpPr>
          <p:cNvPr id="5" name="Pladsholder til sidefod 4">
            <a:extLst>
              <a:ext uri="{FF2B5EF4-FFF2-40B4-BE49-F238E27FC236}">
                <a16:creationId xmlns:a16="http://schemas.microsoft.com/office/drawing/2014/main" id="{04BA60F9-B717-401F-9610-1F186C4B71B3}"/>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B62959E8-64A4-43CF-AA6B-4F7C844CCC59}"/>
              </a:ext>
            </a:extLst>
          </p:cNvPr>
          <p:cNvSpPr>
            <a:spLocks noGrp="1"/>
          </p:cNvSpPr>
          <p:nvPr>
            <p:ph type="sldNum" sz="quarter" idx="12"/>
          </p:nvPr>
        </p:nvSpPr>
        <p:spPr/>
        <p:txBody>
          <a:bodyPr/>
          <a:lstStyle/>
          <a:p>
            <a:fld id="{6EFB5F56-0505-4641-BF21-007F0FF008D7}" type="slidenum">
              <a:rPr lang="da-DK" smtClean="0"/>
              <a:t>‹nr.›</a:t>
            </a:fld>
            <a:endParaRPr lang="da-DK"/>
          </a:p>
        </p:txBody>
      </p:sp>
      <p:sp>
        <p:nvSpPr>
          <p:cNvPr id="11" name="Pladsholder til indhold 2">
            <a:extLst>
              <a:ext uri="{FF2B5EF4-FFF2-40B4-BE49-F238E27FC236}">
                <a16:creationId xmlns:a16="http://schemas.microsoft.com/office/drawing/2014/main" id="{A8452F60-2B19-4D52-B64D-88D659BC7EBB}"/>
              </a:ext>
            </a:extLst>
          </p:cNvPr>
          <p:cNvSpPr>
            <a:spLocks noGrp="1"/>
          </p:cNvSpPr>
          <p:nvPr>
            <p:ph idx="13"/>
          </p:nvPr>
        </p:nvSpPr>
        <p:spPr>
          <a:xfrm>
            <a:off x="3309977" y="2686401"/>
            <a:ext cx="2852457" cy="1761827"/>
          </a:xfrm>
        </p:spPr>
        <p:txBody>
          <a:bodyPr vert="horz" lIns="91440" tIns="45720" rIns="91440" bIns="45720" spcCol="216000" rtlCol="0">
            <a:normAutofit/>
          </a:bodyPr>
          <a:lstStyle>
            <a:lvl1pPr marL="442913" indent="-344488">
              <a:lnSpc>
                <a:spcPts val="2000"/>
              </a:lnSpc>
              <a:spcAft>
                <a:spcPts val="0"/>
              </a:spcAft>
              <a:defRPr lang="da-DK" sz="1200" dirty="0" smtClean="0"/>
            </a:lvl1pPr>
            <a:lvl2pPr>
              <a:lnSpc>
                <a:spcPts val="2000"/>
              </a:lnSpc>
              <a:spcAft>
                <a:spcPts val="0"/>
              </a:spcAft>
              <a:defRPr lang="da-DK" sz="1200" dirty="0" smtClean="0"/>
            </a:lvl2pPr>
            <a:lvl3pPr>
              <a:lnSpc>
                <a:spcPts val="2000"/>
              </a:lnSpc>
              <a:spcAft>
                <a:spcPts val="0"/>
              </a:spcAft>
              <a:defRPr lang="da-DK" sz="1200" dirty="0" smtClean="0"/>
            </a:lvl3pPr>
            <a:lvl4pPr>
              <a:lnSpc>
                <a:spcPts val="2000"/>
              </a:lnSpc>
              <a:spcAft>
                <a:spcPts val="0"/>
              </a:spcAft>
              <a:defRPr lang="da-DK" sz="1200" dirty="0" smtClean="0"/>
            </a:lvl4pPr>
            <a:lvl5pPr>
              <a:lnSpc>
                <a:spcPts val="2000"/>
              </a:lnSpc>
              <a:spcAft>
                <a:spcPts val="0"/>
              </a:spcAft>
              <a:defRPr lang="da-DK" sz="1200"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indhold 2">
            <a:extLst>
              <a:ext uri="{FF2B5EF4-FFF2-40B4-BE49-F238E27FC236}">
                <a16:creationId xmlns:a16="http://schemas.microsoft.com/office/drawing/2014/main" id="{3753BDA6-B859-4D23-8D18-13896405FB14}"/>
              </a:ext>
            </a:extLst>
          </p:cNvPr>
          <p:cNvSpPr>
            <a:spLocks noGrp="1"/>
          </p:cNvSpPr>
          <p:nvPr>
            <p:ph idx="14"/>
          </p:nvPr>
        </p:nvSpPr>
        <p:spPr>
          <a:xfrm>
            <a:off x="6162434" y="2686401"/>
            <a:ext cx="2852457" cy="1761827"/>
          </a:xfrm>
        </p:spPr>
        <p:txBody>
          <a:bodyPr vert="horz" lIns="91440" tIns="45720" rIns="91440" bIns="45720" spcCol="216000" rtlCol="0">
            <a:normAutofit/>
          </a:bodyPr>
          <a:lstStyle>
            <a:lvl1pPr marL="442913" indent="-344488">
              <a:lnSpc>
                <a:spcPts val="2000"/>
              </a:lnSpc>
              <a:spcAft>
                <a:spcPts val="0"/>
              </a:spcAft>
              <a:defRPr lang="da-DK" sz="1200" dirty="0" smtClean="0"/>
            </a:lvl1pPr>
            <a:lvl2pPr>
              <a:lnSpc>
                <a:spcPts val="2000"/>
              </a:lnSpc>
              <a:spcAft>
                <a:spcPts val="0"/>
              </a:spcAft>
              <a:defRPr lang="da-DK" sz="1200" dirty="0" smtClean="0"/>
            </a:lvl2pPr>
            <a:lvl3pPr>
              <a:lnSpc>
                <a:spcPts val="2000"/>
              </a:lnSpc>
              <a:spcAft>
                <a:spcPts val="0"/>
              </a:spcAft>
              <a:defRPr lang="da-DK" sz="1200" dirty="0" smtClean="0"/>
            </a:lvl3pPr>
            <a:lvl4pPr>
              <a:lnSpc>
                <a:spcPts val="2000"/>
              </a:lnSpc>
              <a:spcAft>
                <a:spcPts val="0"/>
              </a:spcAft>
              <a:defRPr lang="da-DK" sz="1200" dirty="0" smtClean="0"/>
            </a:lvl4pPr>
            <a:lvl5pPr>
              <a:lnSpc>
                <a:spcPts val="2000"/>
              </a:lnSpc>
              <a:spcAft>
                <a:spcPts val="0"/>
              </a:spcAft>
              <a:defRPr lang="da-DK" sz="1200"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5012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1" name="Pladsholder til billede 8">
            <a:extLst>
              <a:ext uri="{FF2B5EF4-FFF2-40B4-BE49-F238E27FC236}">
                <a16:creationId xmlns:a16="http://schemas.microsoft.com/office/drawing/2014/main" id="{972D9BEE-AF8D-4859-9448-BF876F60C829}"/>
              </a:ext>
            </a:extLst>
          </p:cNvPr>
          <p:cNvSpPr>
            <a:spLocks noGrp="1"/>
          </p:cNvSpPr>
          <p:nvPr>
            <p:ph type="pic" sz="quarter" idx="15"/>
          </p:nvPr>
        </p:nvSpPr>
        <p:spPr>
          <a:xfrm>
            <a:off x="5622426" y="705725"/>
            <a:ext cx="3228515" cy="1931677"/>
          </a:xfrm>
          <a:blipFill>
            <a:blip r:embed="rId2" cstate="print">
              <a:extLst>
                <a:ext uri="{28A0092B-C50C-407E-A947-70E740481C1C}">
                  <a14:useLocalDpi xmlns:a14="http://schemas.microsoft.com/office/drawing/2010/main"/>
                </a:ext>
              </a:extLst>
            </a:blip>
            <a:srcRect/>
            <a:stretch>
              <a:fillRect l="91"/>
            </a:stretch>
          </a:blipFill>
        </p:spPr>
        <p:txBody>
          <a:bodyPr/>
          <a:lstStyle>
            <a:lvl1pPr marL="98425" indent="0" algn="ctr">
              <a:buNone/>
              <a:defRPr/>
            </a:lvl1pPr>
          </a:lstStyle>
          <a:p>
            <a:r>
              <a:rPr lang="da-DK"/>
              <a:t>Klik på ikonet for at tilføje et billede</a:t>
            </a:r>
          </a:p>
        </p:txBody>
      </p:sp>
      <p:sp>
        <p:nvSpPr>
          <p:cNvPr id="9" name="Pladsholder til billede 8">
            <a:extLst>
              <a:ext uri="{FF2B5EF4-FFF2-40B4-BE49-F238E27FC236}">
                <a16:creationId xmlns:a16="http://schemas.microsoft.com/office/drawing/2014/main" id="{716212F2-D6B3-47D0-BB3C-94208F130ABB}"/>
              </a:ext>
            </a:extLst>
          </p:cNvPr>
          <p:cNvSpPr>
            <a:spLocks noGrp="1"/>
          </p:cNvSpPr>
          <p:nvPr>
            <p:ph type="pic" sz="quarter" idx="13"/>
          </p:nvPr>
        </p:nvSpPr>
        <p:spPr>
          <a:xfrm>
            <a:off x="7239630" y="2637402"/>
            <a:ext cx="1611311" cy="2273122"/>
          </a:xfrm>
          <a:blipFill>
            <a:blip r:embed="rId3" cstate="print">
              <a:extLst>
                <a:ext uri="{28A0092B-C50C-407E-A947-70E740481C1C}">
                  <a14:useLocalDpi xmlns:a14="http://schemas.microsoft.com/office/drawing/2010/main"/>
                </a:ext>
              </a:extLst>
            </a:blip>
            <a:srcRect/>
            <a:stretch>
              <a:fillRect/>
            </a:stretch>
          </a:blipFill>
        </p:spPr>
        <p:txBody>
          <a:bodyPr/>
          <a:lstStyle>
            <a:lvl1pPr marL="98425" indent="0" algn="ctr">
              <a:buNone/>
              <a:defRPr/>
            </a:lvl1pPr>
          </a:lstStyle>
          <a:p>
            <a:r>
              <a:rPr lang="da-DK"/>
              <a:t>Klik på ikonet for at tilføje et billede</a:t>
            </a:r>
          </a:p>
        </p:txBody>
      </p:sp>
      <p:sp>
        <p:nvSpPr>
          <p:cNvPr id="10" name="Pladsholder til billede 8">
            <a:extLst>
              <a:ext uri="{FF2B5EF4-FFF2-40B4-BE49-F238E27FC236}">
                <a16:creationId xmlns:a16="http://schemas.microsoft.com/office/drawing/2014/main" id="{08E525C7-D33F-42AB-A3F2-D49B7E960D8E}"/>
              </a:ext>
            </a:extLst>
          </p:cNvPr>
          <p:cNvSpPr>
            <a:spLocks noGrp="1"/>
          </p:cNvSpPr>
          <p:nvPr>
            <p:ph type="pic" sz="quarter" idx="14"/>
          </p:nvPr>
        </p:nvSpPr>
        <p:spPr>
          <a:xfrm>
            <a:off x="5622427" y="2637402"/>
            <a:ext cx="1617203" cy="2273122"/>
          </a:xfrm>
          <a:blipFill>
            <a:blip r:embed="rId4" cstate="print">
              <a:extLst>
                <a:ext uri="{28A0092B-C50C-407E-A947-70E740481C1C}">
                  <a14:useLocalDpi xmlns:a14="http://schemas.microsoft.com/office/drawing/2010/main"/>
                </a:ext>
              </a:extLst>
            </a:blip>
            <a:srcRect/>
            <a:stretch>
              <a:fillRect/>
            </a:stretch>
          </a:blipFill>
        </p:spPr>
        <p:txBody>
          <a:bodyPr/>
          <a:lstStyle>
            <a:lvl1pPr marL="98425" indent="0" algn="ctr">
              <a:buNone/>
              <a:defRPr/>
            </a:lvl1pPr>
          </a:lstStyle>
          <a:p>
            <a:r>
              <a:rPr lang="da-DK"/>
              <a:t>Klik på ikonet for at tilføje et billede</a:t>
            </a:r>
          </a:p>
        </p:txBody>
      </p:sp>
      <p:sp>
        <p:nvSpPr>
          <p:cNvPr id="2" name="Titel 1">
            <a:extLst>
              <a:ext uri="{FF2B5EF4-FFF2-40B4-BE49-F238E27FC236}">
                <a16:creationId xmlns:a16="http://schemas.microsoft.com/office/drawing/2014/main" id="{3B946B0A-5881-47F8-9A4A-8E79BA0A96F8}"/>
              </a:ext>
            </a:extLst>
          </p:cNvPr>
          <p:cNvSpPr>
            <a:spLocks noGrp="1"/>
          </p:cNvSpPr>
          <p:nvPr>
            <p:ph type="title"/>
          </p:nvPr>
        </p:nvSpPr>
        <p:spPr>
          <a:xfrm>
            <a:off x="576261" y="1127759"/>
            <a:ext cx="4967289" cy="872805"/>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1013ED-8C97-4938-B539-B98FD6947874}"/>
              </a:ext>
            </a:extLst>
          </p:cNvPr>
          <p:cNvSpPr>
            <a:spLocks noGrp="1"/>
          </p:cNvSpPr>
          <p:nvPr>
            <p:ph idx="1"/>
          </p:nvPr>
        </p:nvSpPr>
        <p:spPr>
          <a:xfrm>
            <a:off x="511973" y="2210080"/>
            <a:ext cx="5048244" cy="2449397"/>
          </a:xfrm>
        </p:spPr>
        <p:txBody>
          <a:bodyPr>
            <a:normAutofit/>
          </a:bodyPr>
          <a:lstStyle>
            <a:lvl1pPr marL="98425" indent="0">
              <a:lnSpc>
                <a:spcPts val="1300"/>
              </a:lnSpc>
              <a:spcAft>
                <a:spcPts val="1100"/>
              </a:spcAft>
              <a:buNone/>
              <a:defRPr sz="1100"/>
            </a:lvl1pPr>
            <a:lvl2pPr>
              <a:lnSpc>
                <a:spcPts val="1300"/>
              </a:lnSpc>
              <a:spcAft>
                <a:spcPts val="1100"/>
              </a:spcAft>
              <a:defRPr sz="1100"/>
            </a:lvl2pPr>
            <a:lvl3pPr>
              <a:lnSpc>
                <a:spcPts val="1300"/>
              </a:lnSpc>
              <a:spcAft>
                <a:spcPts val="1100"/>
              </a:spcAft>
              <a:defRPr sz="1100"/>
            </a:lvl3pPr>
            <a:lvl4pPr>
              <a:lnSpc>
                <a:spcPts val="1300"/>
              </a:lnSpc>
              <a:spcAft>
                <a:spcPts val="1100"/>
              </a:spcAft>
              <a:defRPr sz="1100"/>
            </a:lvl4pPr>
            <a:lvl5pPr>
              <a:lnSpc>
                <a:spcPts val="1300"/>
              </a:lnSpc>
              <a:spcAft>
                <a:spcPts val="1100"/>
              </a:spcAft>
              <a:defRPr sz="11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50AE2B-1067-4AB6-AB4A-8A370B6CBB64}"/>
              </a:ext>
            </a:extLst>
          </p:cNvPr>
          <p:cNvSpPr>
            <a:spLocks noGrp="1"/>
          </p:cNvSpPr>
          <p:nvPr>
            <p:ph type="dt" sz="half" idx="10"/>
          </p:nvPr>
        </p:nvSpPr>
        <p:spPr/>
        <p:txBody>
          <a:bodyPr/>
          <a:lstStyle/>
          <a:p>
            <a:fld id="{8961C23F-F24A-4449-9BB7-8F30070B128E}" type="datetime1">
              <a:rPr lang="da-DK" smtClean="0"/>
              <a:t>08-01-2026</a:t>
            </a:fld>
            <a:endParaRPr lang="da-DK"/>
          </a:p>
        </p:txBody>
      </p:sp>
      <p:sp>
        <p:nvSpPr>
          <p:cNvPr id="5" name="Pladsholder til sidefod 4">
            <a:extLst>
              <a:ext uri="{FF2B5EF4-FFF2-40B4-BE49-F238E27FC236}">
                <a16:creationId xmlns:a16="http://schemas.microsoft.com/office/drawing/2014/main" id="{04BA60F9-B717-401F-9610-1F186C4B71B3}"/>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B62959E8-64A4-43CF-AA6B-4F7C844CCC59}"/>
              </a:ext>
            </a:extLst>
          </p:cNvPr>
          <p:cNvSpPr>
            <a:spLocks noGrp="1"/>
          </p:cNvSpPr>
          <p:nvPr>
            <p:ph type="sldNum" sz="quarter" idx="12"/>
          </p:nvPr>
        </p:nvSpPr>
        <p:spPr/>
        <p:txBody>
          <a:bodyPr/>
          <a:lstStyle/>
          <a:p>
            <a:fld id="{6EFB5F56-0505-4641-BF21-007F0FF008D7}" type="slidenum">
              <a:rPr lang="da-DK" smtClean="0"/>
              <a:t>‹nr.›</a:t>
            </a:fld>
            <a:endParaRPr lang="da-DK"/>
          </a:p>
        </p:txBody>
      </p:sp>
    </p:spTree>
    <p:extLst>
      <p:ext uri="{BB962C8B-B14F-4D97-AF65-F5344CB8AC3E}">
        <p14:creationId xmlns:p14="http://schemas.microsoft.com/office/powerpoint/2010/main" val="92337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794F76E-7513-4C90-A756-F3A9A66A3972}"/>
              </a:ext>
            </a:extLst>
          </p:cNvPr>
          <p:cNvSpPr/>
          <p:nvPr userDrawn="1"/>
        </p:nvSpPr>
        <p:spPr>
          <a:xfrm>
            <a:off x="275742" y="705725"/>
            <a:ext cx="8575200" cy="42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B44FFCE-A3B9-4827-8707-93BCA43C24DC}"/>
              </a:ext>
            </a:extLst>
          </p:cNvPr>
          <p:cNvSpPr>
            <a:spLocks noGrp="1"/>
          </p:cNvSpPr>
          <p:nvPr>
            <p:ph type="ctrTitle"/>
          </p:nvPr>
        </p:nvSpPr>
        <p:spPr>
          <a:xfrm>
            <a:off x="606453" y="2754473"/>
            <a:ext cx="5851497" cy="1792358"/>
          </a:xfrm>
        </p:spPr>
        <p:txBody>
          <a:bodyPr anchor="t"/>
          <a:lstStyle>
            <a:lvl1pPr algn="l">
              <a:lnSpc>
                <a:spcPts val="4300"/>
              </a:lnSpc>
              <a:defRPr sz="450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B2764A86-240F-45E3-AD27-70075CA5863E}"/>
              </a:ext>
            </a:extLst>
          </p:cNvPr>
          <p:cNvSpPr>
            <a:spLocks noGrp="1"/>
          </p:cNvSpPr>
          <p:nvPr>
            <p:ph type="subTitle" idx="1"/>
          </p:nvPr>
        </p:nvSpPr>
        <p:spPr>
          <a:xfrm>
            <a:off x="594133" y="1874142"/>
            <a:ext cx="7023347" cy="781026"/>
          </a:xfrm>
        </p:spPr>
        <p:txBody>
          <a:bodyPr anchor="b">
            <a:normAutofit/>
          </a:bodyPr>
          <a:lstStyle>
            <a:lvl1pPr marL="0" indent="0" algn="l">
              <a:buNone/>
              <a:defRPr sz="16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2C14343-094A-438F-B130-C5616E6EFB8F}"/>
              </a:ext>
            </a:extLst>
          </p:cNvPr>
          <p:cNvSpPr>
            <a:spLocks noGrp="1"/>
          </p:cNvSpPr>
          <p:nvPr>
            <p:ph type="dt" sz="half" idx="10"/>
          </p:nvPr>
        </p:nvSpPr>
        <p:spPr/>
        <p:txBody>
          <a:bodyPr/>
          <a:lstStyle/>
          <a:p>
            <a:fld id="{87E4D9EC-A8A3-4A84-BEB0-DAF5DC5981D8}" type="datetime1">
              <a:rPr lang="da-DK" smtClean="0"/>
              <a:t>08-01-2026</a:t>
            </a:fld>
            <a:endParaRPr lang="da-DK"/>
          </a:p>
        </p:txBody>
      </p:sp>
      <p:sp>
        <p:nvSpPr>
          <p:cNvPr id="5" name="Pladsholder til sidefod 4">
            <a:extLst>
              <a:ext uri="{FF2B5EF4-FFF2-40B4-BE49-F238E27FC236}">
                <a16:creationId xmlns:a16="http://schemas.microsoft.com/office/drawing/2014/main" id="{BE9AB68E-0315-4995-AEED-4162045F0B08}"/>
              </a:ext>
            </a:extLst>
          </p:cNvPr>
          <p:cNvSpPr>
            <a:spLocks noGrp="1"/>
          </p:cNvSpPr>
          <p:nvPr>
            <p:ph type="ftr" sz="quarter" idx="11"/>
          </p:nvPr>
        </p:nvSpPr>
        <p:spPr/>
        <p:txBody>
          <a:bodyPr/>
          <a:lstStyle/>
          <a:p>
            <a:r>
              <a:rPr lang="da-DK"/>
              <a:t>www.sosuesbjerg.dk</a:t>
            </a:r>
          </a:p>
        </p:txBody>
      </p:sp>
      <p:sp>
        <p:nvSpPr>
          <p:cNvPr id="6" name="Pladsholder til slidenummer 5">
            <a:extLst>
              <a:ext uri="{FF2B5EF4-FFF2-40B4-BE49-F238E27FC236}">
                <a16:creationId xmlns:a16="http://schemas.microsoft.com/office/drawing/2014/main" id="{05A165AA-BE33-496A-AB13-1BFE1C7DD2F3}"/>
              </a:ext>
            </a:extLst>
          </p:cNvPr>
          <p:cNvSpPr>
            <a:spLocks noGrp="1"/>
          </p:cNvSpPr>
          <p:nvPr>
            <p:ph type="sldNum" sz="quarter" idx="12"/>
          </p:nvPr>
        </p:nvSpPr>
        <p:spPr/>
        <p:txBody>
          <a:bodyPr/>
          <a:lstStyle/>
          <a:p>
            <a:fld id="{6EFB5F56-0505-4641-BF21-007F0FF008D7}" type="slidenum">
              <a:rPr lang="da-DK" smtClean="0"/>
              <a:t>‹nr.›</a:t>
            </a:fld>
            <a:endParaRPr lang="da-DK"/>
          </a:p>
        </p:txBody>
      </p:sp>
      <p:pic>
        <p:nvPicPr>
          <p:cNvPr id="14" name="Billede 13">
            <a:extLst>
              <a:ext uri="{FF2B5EF4-FFF2-40B4-BE49-F238E27FC236}">
                <a16:creationId xmlns:a16="http://schemas.microsoft.com/office/drawing/2014/main" id="{6E26708B-AB69-4E0D-9C88-847E3775A0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62332" y="1732375"/>
            <a:ext cx="1232817" cy="1229980"/>
          </a:xfrm>
          <a:prstGeom prst="rect">
            <a:avLst/>
          </a:prstGeom>
        </p:spPr>
      </p:pic>
    </p:spTree>
    <p:extLst>
      <p:ext uri="{BB962C8B-B14F-4D97-AF65-F5344CB8AC3E}">
        <p14:creationId xmlns:p14="http://schemas.microsoft.com/office/powerpoint/2010/main" val="162775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DF3268E-5DFB-41F8-A8F7-AE7683F8C220}"/>
              </a:ext>
            </a:extLst>
          </p:cNvPr>
          <p:cNvSpPr/>
          <p:nvPr userDrawn="1"/>
        </p:nvSpPr>
        <p:spPr>
          <a:xfrm>
            <a:off x="275742" y="705725"/>
            <a:ext cx="8575200" cy="4204800"/>
          </a:xfrm>
          <a:prstGeom prst="rect">
            <a:avLst/>
          </a:prstGeom>
          <a:solidFill>
            <a:srgbClr val="E8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itel 1">
            <a:extLst>
              <a:ext uri="{FF2B5EF4-FFF2-40B4-BE49-F238E27FC236}">
                <a16:creationId xmlns:a16="http://schemas.microsoft.com/office/drawing/2014/main" id="{5FAC7106-1797-4A96-A808-8D37FE7FBDEB}"/>
              </a:ext>
            </a:extLst>
          </p:cNvPr>
          <p:cNvSpPr>
            <a:spLocks noGrp="1"/>
          </p:cNvSpPr>
          <p:nvPr>
            <p:ph type="title"/>
          </p:nvPr>
        </p:nvSpPr>
        <p:spPr>
          <a:xfrm>
            <a:off x="576261" y="1127759"/>
            <a:ext cx="5740720" cy="872805"/>
          </a:xfrm>
          <a:prstGeom prst="rect">
            <a:avLst/>
          </a:prstGeom>
        </p:spPr>
        <p:txBody>
          <a:bodyPr vert="horz" lIns="91440" tIns="45720" rIns="91440" bIns="45720" rtlCol="0" anchor="b">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E3C518C-AC63-4B04-B2FE-DD6453F6C65B}"/>
              </a:ext>
            </a:extLst>
          </p:cNvPr>
          <p:cNvSpPr>
            <a:spLocks noGrp="1"/>
          </p:cNvSpPr>
          <p:nvPr>
            <p:ph type="body" idx="1"/>
          </p:nvPr>
        </p:nvSpPr>
        <p:spPr>
          <a:xfrm>
            <a:off x="495306" y="2206655"/>
            <a:ext cx="7886700" cy="2449397"/>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CF886E-C39A-43CB-B925-73D1F60F14AD}"/>
              </a:ext>
            </a:extLst>
          </p:cNvPr>
          <p:cNvSpPr>
            <a:spLocks noGrp="1"/>
          </p:cNvSpPr>
          <p:nvPr>
            <p:ph type="dt" sz="half" idx="2"/>
          </p:nvPr>
        </p:nvSpPr>
        <p:spPr>
          <a:xfrm>
            <a:off x="628650" y="5200303"/>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31691E3A-BA5C-48A0-A2AC-A05DDB63D49C}" type="datetime1">
              <a:rPr lang="da-DK" smtClean="0"/>
              <a:t>08-01-2026</a:t>
            </a:fld>
            <a:endParaRPr lang="da-DK"/>
          </a:p>
        </p:txBody>
      </p:sp>
      <p:sp>
        <p:nvSpPr>
          <p:cNvPr id="5" name="Pladsholder til sidefod 4">
            <a:extLst>
              <a:ext uri="{FF2B5EF4-FFF2-40B4-BE49-F238E27FC236}">
                <a16:creationId xmlns:a16="http://schemas.microsoft.com/office/drawing/2014/main" id="{2480E88F-2DA6-484A-9344-CC0262D4F57B}"/>
              </a:ext>
            </a:extLst>
          </p:cNvPr>
          <p:cNvSpPr>
            <a:spLocks noGrp="1"/>
          </p:cNvSpPr>
          <p:nvPr>
            <p:ph type="ftr" sz="quarter" idx="3"/>
          </p:nvPr>
        </p:nvSpPr>
        <p:spPr>
          <a:xfrm>
            <a:off x="595315" y="181796"/>
            <a:ext cx="3086100" cy="274097"/>
          </a:xfrm>
          <a:prstGeom prst="rect">
            <a:avLst/>
          </a:prstGeom>
        </p:spPr>
        <p:txBody>
          <a:bodyPr vert="horz" lIns="91440" tIns="45720" rIns="91440" bIns="45720" rtlCol="0" anchor="ctr"/>
          <a:lstStyle>
            <a:lvl1pPr algn="l">
              <a:defRPr sz="650">
                <a:solidFill>
                  <a:schemeClr val="accent4"/>
                </a:solidFill>
              </a:defRPr>
            </a:lvl1pPr>
          </a:lstStyle>
          <a:p>
            <a:r>
              <a:rPr lang="da-DK"/>
              <a:t>www.sosuesbjerg.dk</a:t>
            </a:r>
          </a:p>
        </p:txBody>
      </p:sp>
      <p:sp>
        <p:nvSpPr>
          <p:cNvPr id="6" name="Pladsholder til slidenummer 5">
            <a:extLst>
              <a:ext uri="{FF2B5EF4-FFF2-40B4-BE49-F238E27FC236}">
                <a16:creationId xmlns:a16="http://schemas.microsoft.com/office/drawing/2014/main" id="{BEF46F10-C6D1-4FA7-A7EB-668B24837B47}"/>
              </a:ext>
            </a:extLst>
          </p:cNvPr>
          <p:cNvSpPr>
            <a:spLocks noGrp="1"/>
          </p:cNvSpPr>
          <p:nvPr>
            <p:ph type="sldNum" sz="quarter" idx="4"/>
          </p:nvPr>
        </p:nvSpPr>
        <p:spPr>
          <a:xfrm>
            <a:off x="6457950" y="5200303"/>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6EFB5F56-0505-4641-BF21-007F0FF008D7}" type="slidenum">
              <a:rPr lang="da-DK" smtClean="0"/>
              <a:t>‹nr.›</a:t>
            </a:fld>
            <a:endParaRPr lang="da-DK"/>
          </a:p>
        </p:txBody>
      </p:sp>
      <p:pic>
        <p:nvPicPr>
          <p:cNvPr id="10" name="Billede 9">
            <a:extLst>
              <a:ext uri="{FF2B5EF4-FFF2-40B4-BE49-F238E27FC236}">
                <a16:creationId xmlns:a16="http://schemas.microsoft.com/office/drawing/2014/main" id="{520A9E46-A413-4566-9056-95E891DB69A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698584" y="128466"/>
            <a:ext cx="970063" cy="389030"/>
          </a:xfrm>
          <a:prstGeom prst="rect">
            <a:avLst/>
          </a:prstGeom>
        </p:spPr>
      </p:pic>
    </p:spTree>
    <p:extLst>
      <p:ext uri="{BB962C8B-B14F-4D97-AF65-F5344CB8AC3E}">
        <p14:creationId xmlns:p14="http://schemas.microsoft.com/office/powerpoint/2010/main" val="366606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l" defTabSz="685800" rtl="0" eaLnBrk="1" latinLnBrk="0" hangingPunct="1">
        <a:lnSpc>
          <a:spcPts val="2650"/>
        </a:lnSpc>
        <a:spcBef>
          <a:spcPct val="0"/>
        </a:spcBef>
        <a:buNone/>
        <a:defRPr sz="2800" kern="1200">
          <a:solidFill>
            <a:schemeClr val="accent1"/>
          </a:solidFill>
          <a:latin typeface="+mj-lt"/>
          <a:ea typeface="+mj-ea"/>
          <a:cs typeface="+mj-cs"/>
        </a:defRPr>
      </a:lvl1pPr>
    </p:titleStyle>
    <p:bodyStyle>
      <a:lvl1pPr marL="360363" indent="-261938" algn="l" defTabSz="685800" rtl="0" eaLnBrk="1" latinLnBrk="0" hangingPunct="1">
        <a:lnSpc>
          <a:spcPts val="1300"/>
        </a:lnSpc>
        <a:spcBef>
          <a:spcPts val="0"/>
        </a:spcBef>
        <a:spcAft>
          <a:spcPts val="1100"/>
        </a:spcAft>
        <a:buFont typeface="Arial" panose="020B0604020202020204" pitchFamily="34" charset="0"/>
        <a:buChar char="—"/>
        <a:defRPr sz="1100" kern="1200">
          <a:solidFill>
            <a:schemeClr val="accent1"/>
          </a:solidFill>
          <a:latin typeface="+mn-lt"/>
          <a:ea typeface="+mn-ea"/>
          <a:cs typeface="+mn-cs"/>
        </a:defRPr>
      </a:lvl1pPr>
      <a:lvl2pPr marL="514350" indent="-171450" algn="l" defTabSz="685800" rtl="0" eaLnBrk="1" latinLnBrk="0" hangingPunct="1">
        <a:lnSpc>
          <a:spcPts val="1300"/>
        </a:lnSpc>
        <a:spcBef>
          <a:spcPts val="0"/>
        </a:spcBef>
        <a:spcAft>
          <a:spcPts val="1100"/>
        </a:spcAft>
        <a:buFont typeface="Arial" panose="020B0604020202020204" pitchFamily="34" charset="0"/>
        <a:buChar char="•"/>
        <a:defRPr sz="1100" kern="1200">
          <a:solidFill>
            <a:schemeClr val="accent1"/>
          </a:solidFill>
          <a:latin typeface="+mn-lt"/>
          <a:ea typeface="+mn-ea"/>
          <a:cs typeface="+mn-cs"/>
        </a:defRPr>
      </a:lvl2pPr>
      <a:lvl3pPr marL="857250" indent="-171450" algn="l" defTabSz="685800" rtl="0" eaLnBrk="1" latinLnBrk="0" hangingPunct="1">
        <a:lnSpc>
          <a:spcPts val="1300"/>
        </a:lnSpc>
        <a:spcBef>
          <a:spcPts val="0"/>
        </a:spcBef>
        <a:spcAft>
          <a:spcPts val="1100"/>
        </a:spcAft>
        <a:buFont typeface="Arial" panose="020B0604020202020204" pitchFamily="34" charset="0"/>
        <a:buChar char="•"/>
        <a:defRPr sz="1100" kern="1200">
          <a:solidFill>
            <a:schemeClr val="accent1"/>
          </a:solidFill>
          <a:latin typeface="+mn-lt"/>
          <a:ea typeface="+mn-ea"/>
          <a:cs typeface="+mn-cs"/>
        </a:defRPr>
      </a:lvl3pPr>
      <a:lvl4pPr marL="1200150" indent="-171450" algn="l" defTabSz="685800" rtl="0" eaLnBrk="1" latinLnBrk="0" hangingPunct="1">
        <a:lnSpc>
          <a:spcPts val="1300"/>
        </a:lnSpc>
        <a:spcBef>
          <a:spcPts val="0"/>
        </a:spcBef>
        <a:spcAft>
          <a:spcPts val="1100"/>
        </a:spcAft>
        <a:buFont typeface="Arial" panose="020B0604020202020204" pitchFamily="34" charset="0"/>
        <a:buChar char="•"/>
        <a:defRPr sz="1100" kern="1200">
          <a:solidFill>
            <a:schemeClr val="accent1"/>
          </a:solidFill>
          <a:latin typeface="+mn-lt"/>
          <a:ea typeface="+mn-ea"/>
          <a:cs typeface="+mn-cs"/>
        </a:defRPr>
      </a:lvl4pPr>
      <a:lvl5pPr marL="1543050" indent="-171450" algn="l" defTabSz="685800" rtl="0" eaLnBrk="1" latinLnBrk="0" hangingPunct="1">
        <a:lnSpc>
          <a:spcPts val="1300"/>
        </a:lnSpc>
        <a:spcBef>
          <a:spcPts val="0"/>
        </a:spcBef>
        <a:spcAft>
          <a:spcPts val="1100"/>
        </a:spcAft>
        <a:buFont typeface="Arial" panose="020B0604020202020204" pitchFamily="34" charset="0"/>
        <a:buChar char="•"/>
        <a:defRPr sz="11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sosuesbjerg.dk/om-skolen/professionel-relationskompetence/" TargetMode="External"/><Relationship Id="rId2" Type="http://schemas.openxmlformats.org/officeDocument/2006/relationships/hyperlink" Target="https://www.sosuesbjerg.dk/om-skolen/udviklingsprojekter/plf-projektet/hvad-blev-vi-klogere-paa/"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53946-CD18-6584-C71F-65C7A8073E5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14658897-9EF6-FE60-5BFF-738C1643247B}"/>
              </a:ext>
            </a:extLst>
          </p:cNvPr>
          <p:cNvSpPr>
            <a:spLocks noGrp="1"/>
          </p:cNvSpPr>
          <p:nvPr>
            <p:ph type="title"/>
          </p:nvPr>
        </p:nvSpPr>
        <p:spPr>
          <a:xfrm>
            <a:off x="2720898" y="862361"/>
            <a:ext cx="6162560" cy="141249"/>
          </a:xfrm>
        </p:spPr>
        <p:txBody>
          <a:bodyPr vert="horz" lIns="91440" tIns="45720" rIns="91440" bIns="45720" rtlCol="0" anchor="b">
            <a:noAutofit/>
          </a:bodyPr>
          <a:lstStyle/>
          <a:p>
            <a:pPr algn="ctr"/>
            <a:br>
              <a:rPr lang="da-DK" sz="2000" b="1" dirty="0">
                <a:latin typeface="Calibri" panose="020F0502020204030204" pitchFamily="34" charset="0"/>
                <a:ea typeface="Calibri" panose="020F0502020204030204" pitchFamily="34" charset="0"/>
                <a:cs typeface="Calibri" panose="020F0502020204030204" pitchFamily="34" charset="0"/>
              </a:rPr>
            </a:br>
            <a:r>
              <a:rPr lang="da-DK" sz="2000" b="1" dirty="0">
                <a:latin typeface="Calibri" panose="020F0502020204030204" pitchFamily="34" charset="0"/>
                <a:ea typeface="Calibri" panose="020F0502020204030204" pitchFamily="34" charset="0"/>
                <a:cs typeface="Calibri" panose="020F0502020204030204" pitchFamily="34" charset="0"/>
              </a:rPr>
              <a:t>Hvorfor er Grundlaget  blevet fornyet? </a:t>
            </a:r>
          </a:p>
        </p:txBody>
      </p:sp>
      <p:sp>
        <p:nvSpPr>
          <p:cNvPr id="14" name="Content Placeholder 2">
            <a:extLst>
              <a:ext uri="{FF2B5EF4-FFF2-40B4-BE49-F238E27FC236}">
                <a16:creationId xmlns:a16="http://schemas.microsoft.com/office/drawing/2014/main" id="{AB3EE774-7DFB-64FC-4CCB-E754A684F1F4}"/>
              </a:ext>
            </a:extLst>
          </p:cNvPr>
          <p:cNvSpPr>
            <a:spLocks noGrp="1"/>
          </p:cNvSpPr>
          <p:nvPr>
            <p:ph idx="1"/>
          </p:nvPr>
        </p:nvSpPr>
        <p:spPr>
          <a:xfrm>
            <a:off x="3769320" y="1137424"/>
            <a:ext cx="5114138" cy="3791415"/>
          </a:xfrm>
        </p:spPr>
        <p:txBody>
          <a:bodyPr>
            <a:normAutofit fontScale="25000" lnSpcReduction="20000"/>
          </a:bodyPr>
          <a:lstStyle/>
          <a:p>
            <a:pPr marL="0">
              <a:lnSpc>
                <a:spcPct val="100000"/>
              </a:lnSpc>
              <a:spcAft>
                <a:spcPts val="0"/>
              </a:spcAft>
            </a:pPr>
            <a:r>
              <a:rPr lang="da-DK" sz="5600" dirty="0">
                <a:latin typeface="Calibri" panose="020F0502020204030204" pitchFamily="34" charset="0"/>
                <a:ea typeface="Calibri" panose="020F0502020204030204" pitchFamily="34" charset="0"/>
                <a:cs typeface="Calibri" panose="020F0502020204030204" pitchFamily="34" charset="0"/>
              </a:rPr>
              <a:t>Pædagogisk Udvalg ønskede at sætte fokus på vores fælles forståelse af </a:t>
            </a:r>
            <a:r>
              <a:rPr lang="da-DK" sz="5600" i="1" dirty="0">
                <a:latin typeface="Calibri" panose="020F0502020204030204" pitchFamily="34" charset="0"/>
                <a:ea typeface="Calibri" panose="020F0502020204030204" pitchFamily="34" charset="0"/>
                <a:cs typeface="Calibri" panose="020F0502020204030204" pitchFamily="34" charset="0"/>
              </a:rPr>
              <a:t>god undervisning </a:t>
            </a:r>
            <a:r>
              <a:rPr lang="da-DK" sz="5600" dirty="0">
                <a:latin typeface="Calibri" panose="020F0502020204030204" pitchFamily="34" charset="0"/>
                <a:ea typeface="Calibri" panose="020F0502020204030204" pitchFamily="34" charset="0"/>
                <a:cs typeface="Calibri" panose="020F0502020204030204" pitchFamily="34" charset="0"/>
              </a:rPr>
              <a:t>og opdatere den til nutidig praksis.</a:t>
            </a:r>
          </a:p>
          <a:p>
            <a:pPr marL="0">
              <a:lnSpc>
                <a:spcPct val="100000"/>
              </a:lnSpc>
              <a:spcAft>
                <a:spcPts val="0"/>
              </a:spcAft>
            </a:pPr>
            <a:endParaRPr lang="da-DK" sz="5600" b="1"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5600" dirty="0">
                <a:latin typeface="Calibri" panose="020F0502020204030204" pitchFamily="34" charset="0"/>
                <a:ea typeface="Calibri" panose="020F0502020204030204" pitchFamily="34" charset="0"/>
                <a:cs typeface="Calibri" panose="020F0502020204030204" pitchFamily="34" charset="0"/>
              </a:rPr>
              <a:t>Pædagogisk Udvalg ønskede  at involvere det pædagogiske personale i processen og lytte til jeres erfaringer og gode input undervejs. </a:t>
            </a:r>
          </a:p>
          <a:p>
            <a:pPr marL="0">
              <a:lnSpc>
                <a:spcPct val="100000"/>
              </a:lnSpc>
              <a:spcAft>
                <a:spcPts val="0"/>
              </a:spcAft>
            </a:pPr>
            <a:endParaRPr lang="da-DK" sz="56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5600" dirty="0">
                <a:latin typeface="Calibri" panose="020F0502020204030204" pitchFamily="34" charset="0"/>
                <a:ea typeface="Calibri" panose="020F0502020204030204" pitchFamily="34" charset="0"/>
                <a:cs typeface="Calibri" panose="020F0502020204030204" pitchFamily="34" charset="0"/>
              </a:rPr>
              <a:t>Formålet var at gøre Grundlaget mere dynamisk, relevant og anvendeligt i dagligdagen.</a:t>
            </a:r>
          </a:p>
          <a:p>
            <a:pPr marL="0">
              <a:lnSpc>
                <a:spcPct val="100000"/>
              </a:lnSpc>
              <a:spcAft>
                <a:spcPts val="0"/>
              </a:spcAft>
            </a:pPr>
            <a:endParaRPr lang="da-DK" sz="56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5600" dirty="0">
                <a:latin typeface="Calibri" panose="020F0502020204030204" pitchFamily="34" charset="0"/>
                <a:ea typeface="Calibri" panose="020F0502020204030204" pitchFamily="34" charset="0"/>
                <a:cs typeface="Calibri" panose="020F0502020204030204" pitchFamily="34" charset="0"/>
              </a:rPr>
              <a:t>Vores beskrivelse af </a:t>
            </a:r>
            <a:r>
              <a:rPr lang="da-DK" sz="5600" i="1" dirty="0">
                <a:latin typeface="Calibri" panose="020F0502020204030204" pitchFamily="34" charset="0"/>
                <a:ea typeface="Calibri" panose="020F0502020204030204" pitchFamily="34" charset="0"/>
                <a:cs typeface="Calibri" panose="020F0502020204030204" pitchFamily="34" charset="0"/>
              </a:rPr>
              <a:t>god undervisning </a:t>
            </a:r>
            <a:r>
              <a:rPr lang="da-DK" sz="5600" dirty="0">
                <a:latin typeface="Calibri" panose="020F0502020204030204" pitchFamily="34" charset="0"/>
                <a:ea typeface="Calibri" panose="020F0502020204030204" pitchFamily="34" charset="0"/>
                <a:cs typeface="Calibri" panose="020F0502020204030204" pitchFamily="34" charset="0"/>
              </a:rPr>
              <a:t>skal styrke </a:t>
            </a:r>
            <a:r>
              <a:rPr lang="da-DK" sz="5600" dirty="0" err="1">
                <a:latin typeface="Calibri" panose="020F0502020204030204" pitchFamily="34" charset="0"/>
                <a:ea typeface="Calibri" panose="020F0502020204030204" pitchFamily="34" charset="0"/>
                <a:cs typeface="Calibri" panose="020F0502020204030204" pitchFamily="34" charset="0"/>
              </a:rPr>
              <a:t>PLF’s</a:t>
            </a:r>
            <a:r>
              <a:rPr lang="da-DK" sz="5600" dirty="0">
                <a:latin typeface="Calibri" panose="020F0502020204030204" pitchFamily="34" charset="0"/>
                <a:ea typeface="Calibri" panose="020F0502020204030204" pitchFamily="34" charset="0"/>
                <a:cs typeface="Calibri" panose="020F0502020204030204" pitchFamily="34" charset="0"/>
              </a:rPr>
              <a:t> fem søjler gennem samarbejde og pædagogiske drøftelser om elevernes læring.</a:t>
            </a:r>
          </a:p>
          <a:p>
            <a:pPr marL="0">
              <a:lnSpc>
                <a:spcPct val="100000"/>
              </a:lnSpc>
              <a:spcAft>
                <a:spcPts val="0"/>
              </a:spcAft>
            </a:pPr>
            <a:endParaRPr lang="da-DK" sz="56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5600" dirty="0">
                <a:latin typeface="Calibri" panose="020F0502020204030204" pitchFamily="34" charset="0"/>
                <a:ea typeface="Calibri" panose="020F0502020204030204" pitchFamily="34" charset="0"/>
                <a:cs typeface="Calibri" panose="020F0502020204030204" pitchFamily="34" charset="0"/>
              </a:rPr>
              <a:t>Vi vil også sikre en fælles forståelse af pædagogik, didaktik og metoder,  men hvor der er plads til både fortolkning og refleksion. </a:t>
            </a:r>
          </a:p>
          <a:p>
            <a:pPr marL="0">
              <a:lnSpc>
                <a:spcPct val="100000"/>
              </a:lnSpc>
              <a:spcAft>
                <a:spcPts val="0"/>
              </a:spcAft>
            </a:pPr>
            <a:endParaRPr lang="da-DK" sz="56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5600" dirty="0">
                <a:latin typeface="Calibri" panose="020F0502020204030204" pitchFamily="34" charset="0"/>
                <a:ea typeface="Calibri" panose="020F0502020204030204" pitchFamily="34" charset="0"/>
                <a:cs typeface="Calibri" panose="020F0502020204030204" pitchFamily="34" charset="0"/>
              </a:rPr>
              <a:t>Det nye Grundlag skal understøtte vores  fælles arbejde med at gøre FPDG til et nærværende fundament for både nye og erfarne didaktikere med et klart fokus på elevernes læring og trivsel.</a:t>
            </a:r>
          </a:p>
          <a:p>
            <a:pPr marL="0">
              <a:lnSpc>
                <a:spcPct val="100000"/>
              </a:lnSpc>
              <a:spcAft>
                <a:spcPts val="0"/>
              </a:spcAft>
            </a:pPr>
            <a:endParaRPr lang="da-DK" sz="5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endParaRPr lang="da-DK" sz="35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endParaRPr lang="da-DK" sz="35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endParaRPr lang="da-DK" sz="22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2200" dirty="0">
                <a:latin typeface="Calibri" panose="020F0502020204030204" pitchFamily="34" charset="0"/>
                <a:ea typeface="Calibri" panose="020F0502020204030204" pitchFamily="34" charset="0"/>
                <a:cs typeface="Calibri" panose="020F0502020204030204" pitchFamily="34" charset="0"/>
              </a:rPr>
              <a:t>  </a:t>
            </a:r>
          </a:p>
          <a:p>
            <a:pPr marL="244475" lvl="1" indent="0">
              <a:lnSpc>
                <a:spcPct val="170000"/>
              </a:lnSpc>
              <a:spcAft>
                <a:spcPts val="0"/>
              </a:spcAft>
              <a:buNone/>
            </a:pPr>
            <a:br>
              <a:rPr lang="da-DK" sz="4400" dirty="0">
                <a:latin typeface="Calibri" panose="020F0502020204030204" pitchFamily="34" charset="0"/>
                <a:ea typeface="Calibri" panose="020F0502020204030204" pitchFamily="34" charset="0"/>
                <a:cs typeface="Calibri" panose="020F0502020204030204" pitchFamily="34" charset="0"/>
              </a:rPr>
            </a:br>
            <a:endParaRPr lang="da-DK"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4EF7EB87-AD8B-6E37-680E-2D072C3CF1F3}"/>
              </a:ext>
            </a:extLst>
          </p:cNvPr>
          <p:cNvSpPr>
            <a:spLocks noGrp="1"/>
          </p:cNvSpPr>
          <p:nvPr>
            <p:ph type="ftr" sz="quarter" idx="11"/>
          </p:nvPr>
        </p:nvSpPr>
        <p:spPr>
          <a:xfrm>
            <a:off x="595315" y="181796"/>
            <a:ext cx="3086100" cy="442580"/>
          </a:xfrm>
        </p:spPr>
        <p:txBody>
          <a:bodyPr anchor="ctr">
            <a:normAutofit/>
          </a:bodyPr>
          <a:lstStyle/>
          <a:p>
            <a:pPr>
              <a:spcAft>
                <a:spcPts val="600"/>
              </a:spcAft>
            </a:pPr>
            <a:r>
              <a:rPr lang="da-DK" dirty="0"/>
              <a:t>www.sosuesbjerg.dk</a:t>
            </a:r>
          </a:p>
        </p:txBody>
      </p:sp>
      <p:sp>
        <p:nvSpPr>
          <p:cNvPr id="5" name="Rektangel 4">
            <a:extLst>
              <a:ext uri="{FF2B5EF4-FFF2-40B4-BE49-F238E27FC236}">
                <a16:creationId xmlns:a16="http://schemas.microsoft.com/office/drawing/2014/main" id="{F918A373-DF1D-8B5F-5657-FC8D587F0704}"/>
              </a:ext>
            </a:extLst>
          </p:cNvPr>
          <p:cNvSpPr/>
          <p:nvPr/>
        </p:nvSpPr>
        <p:spPr>
          <a:xfrm flipH="1">
            <a:off x="3547186" y="-1"/>
            <a:ext cx="222134" cy="5148263"/>
          </a:xfrm>
          <a:prstGeom prst="rect">
            <a:avLst/>
          </a:prstGeom>
          <a:solidFill>
            <a:srgbClr val="E8ECEB"/>
          </a:solidFill>
          <a:ln>
            <a:solidFill>
              <a:srgbClr val="E8EC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descr="Et billede, der indeholder tekst, Font/skrifttype, design&#10;&#10;AI-genereret indhold kan være ukorrekt.">
            <a:extLst>
              <a:ext uri="{FF2B5EF4-FFF2-40B4-BE49-F238E27FC236}">
                <a16:creationId xmlns:a16="http://schemas.microsoft.com/office/drawing/2014/main" id="{D8F2C87B-D4D9-61A2-D866-7B4E0BE02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pic>
        <p:nvPicPr>
          <p:cNvPr id="7" name="Billede 6" descr="Et billede, der indeholder udendørs, sky, træ, flag&#10;&#10;AI-genereret indhold kan være ukorrekt.">
            <a:extLst>
              <a:ext uri="{FF2B5EF4-FFF2-40B4-BE49-F238E27FC236}">
                <a16:creationId xmlns:a16="http://schemas.microsoft.com/office/drawing/2014/main" id="{B8594DBE-B675-BFCE-7B75-C4C4E2064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15" y="1137424"/>
            <a:ext cx="2577547" cy="3480965"/>
          </a:xfrm>
          <a:prstGeom prst="rect">
            <a:avLst/>
          </a:prstGeom>
        </p:spPr>
      </p:pic>
    </p:spTree>
    <p:extLst>
      <p:ext uri="{BB962C8B-B14F-4D97-AF65-F5344CB8AC3E}">
        <p14:creationId xmlns:p14="http://schemas.microsoft.com/office/powerpoint/2010/main" val="148783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539F7-AF65-D819-61AA-4F608F90F3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52EAE7-E5BB-5710-C37C-A6E7CC9809D3}"/>
              </a:ext>
            </a:extLst>
          </p:cNvPr>
          <p:cNvSpPr>
            <a:spLocks noGrp="1"/>
          </p:cNvSpPr>
          <p:nvPr>
            <p:ph type="title"/>
          </p:nvPr>
        </p:nvSpPr>
        <p:spPr>
          <a:xfrm>
            <a:off x="595315" y="727364"/>
            <a:ext cx="8223104" cy="69965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2) Undervisningen er praksisnær og giver mening for eleverne</a:t>
            </a:r>
          </a:p>
        </p:txBody>
      </p:sp>
      <p:sp>
        <p:nvSpPr>
          <p:cNvPr id="3" name="Pladsholder til indhold 2">
            <a:extLst>
              <a:ext uri="{FF2B5EF4-FFF2-40B4-BE49-F238E27FC236}">
                <a16:creationId xmlns:a16="http://schemas.microsoft.com/office/drawing/2014/main" id="{45DE23AC-5A00-E58B-1CF6-3347FA0FAFB5}"/>
              </a:ext>
            </a:extLst>
          </p:cNvPr>
          <p:cNvSpPr>
            <a:spLocks noGrp="1"/>
          </p:cNvSpPr>
          <p:nvPr>
            <p:ph idx="1"/>
          </p:nvPr>
        </p:nvSpPr>
        <p:spPr>
          <a:xfrm>
            <a:off x="491836" y="1698490"/>
            <a:ext cx="8326583" cy="2748820"/>
          </a:xfrm>
        </p:spPr>
        <p:txBody>
          <a:bodyPr>
            <a:no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tager udgangspunkt i fagets praksis, teorier, metoder, teknologier og materialer og tilrettelægger undervisning tæt på virkeligheden, så eleverne genkender samarbejdsformer og - processer og problemstillinger.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Undervisningen udvikler elevernes praksisfaglighed – evnen til at omsætte viden til kvalificerede handlinger i konkrete situationer.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integrerer praksiseksempler og øvelser, bruger nærmiljøet som læringsrum og gennemfører projektforløb, der skaber helhed på tværs af fag. I tidssvarende fag- og simulationslokaler træner eleverne færdigheder og kan vise handlekraft i trygge rammer.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Gennem refleksion kobler vi teori og praksis, så faglig viden anvendes til at udvikle egen praksis og praksisfaglig dømmekraft.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samarbejder tæt med praksis, så undervisningen afspejler aktuelle krav, teknologier og metoder. På den måde opleves undervisningen som meningsfuld og genkendelig, og vi understøtter elevernes aktive deltagelse, faglige udvikling og deres oplevelse af kompetence, tilknytning og autonomi i læringsprocessen.</a:t>
            </a:r>
          </a:p>
        </p:txBody>
      </p:sp>
      <p:sp>
        <p:nvSpPr>
          <p:cNvPr id="4" name="Pladsholder til sidefod 3">
            <a:extLst>
              <a:ext uri="{FF2B5EF4-FFF2-40B4-BE49-F238E27FC236}">
                <a16:creationId xmlns:a16="http://schemas.microsoft.com/office/drawing/2014/main" id="{5F7E135B-29B9-71AD-3033-B63279A9C4E9}"/>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2CD82FCA-281F-97A7-C46D-3457435C6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234375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3DA2-7A3C-E55D-180A-BD9E3027C0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B5838E-4C23-18BC-46EE-A3B3366C50C5}"/>
              </a:ext>
            </a:extLst>
          </p:cNvPr>
          <p:cNvSpPr>
            <a:spLocks noGrp="1"/>
          </p:cNvSpPr>
          <p:nvPr>
            <p:ph type="title"/>
          </p:nvPr>
        </p:nvSpPr>
        <p:spPr>
          <a:xfrm>
            <a:off x="595315" y="727364"/>
            <a:ext cx="8223104" cy="69965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3) Undervisningen er målrettet, velstruktureret og planmæssig</a:t>
            </a:r>
          </a:p>
        </p:txBody>
      </p:sp>
      <p:sp>
        <p:nvSpPr>
          <p:cNvPr id="3" name="Pladsholder til indhold 2">
            <a:extLst>
              <a:ext uri="{FF2B5EF4-FFF2-40B4-BE49-F238E27FC236}">
                <a16:creationId xmlns:a16="http://schemas.microsoft.com/office/drawing/2014/main" id="{2FD9B92E-A50B-631A-3414-DF281E0B48A9}"/>
              </a:ext>
            </a:extLst>
          </p:cNvPr>
          <p:cNvSpPr>
            <a:spLocks noGrp="1"/>
          </p:cNvSpPr>
          <p:nvPr>
            <p:ph idx="1"/>
          </p:nvPr>
        </p:nvSpPr>
        <p:spPr>
          <a:xfrm>
            <a:off x="491836" y="1698490"/>
            <a:ext cx="8326583" cy="2748820"/>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tilrettelægger undervisningen ud fra fælles formulerede læringsmål og vælger indhold, metoder og elevaktiviteter, så målopfyldelsen kan evalueres.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skaber velstrukturerede forløb, der giver overblik og kontinuitet, og vi underviser, så eleverne arbejder målrettet med tilegnelse af fagets kompetencer på en måde, der giver mening for dem, og hvor progressionen er tydelig.</a:t>
            </a:r>
          </a:p>
        </p:txBody>
      </p:sp>
      <p:sp>
        <p:nvSpPr>
          <p:cNvPr id="4" name="Pladsholder til sidefod 3">
            <a:extLst>
              <a:ext uri="{FF2B5EF4-FFF2-40B4-BE49-F238E27FC236}">
                <a16:creationId xmlns:a16="http://schemas.microsoft.com/office/drawing/2014/main" id="{C4A3B71D-C6D8-7121-AB7B-92106C8DB147}"/>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310EF398-42B6-3103-51D4-278CD205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34725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1076-4C27-20BE-A2B3-9C62BD04FF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99325C-3882-DFAA-2364-3E6E96C8BA95}"/>
              </a:ext>
            </a:extLst>
          </p:cNvPr>
          <p:cNvSpPr>
            <a:spLocks noGrp="1"/>
          </p:cNvSpPr>
          <p:nvPr>
            <p:ph type="title"/>
          </p:nvPr>
        </p:nvSpPr>
        <p:spPr>
          <a:xfrm>
            <a:off x="595315" y="873214"/>
            <a:ext cx="8223104" cy="55380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4) Vi bidrager til elevernes dannelse</a:t>
            </a:r>
          </a:p>
        </p:txBody>
      </p:sp>
      <p:sp>
        <p:nvSpPr>
          <p:cNvPr id="3" name="Pladsholder til indhold 2">
            <a:extLst>
              <a:ext uri="{FF2B5EF4-FFF2-40B4-BE49-F238E27FC236}">
                <a16:creationId xmlns:a16="http://schemas.microsoft.com/office/drawing/2014/main" id="{D2330644-56FB-2AA6-5D9E-9FB1A71B07CF}"/>
              </a:ext>
            </a:extLst>
          </p:cNvPr>
          <p:cNvSpPr>
            <a:spLocks noGrp="1"/>
          </p:cNvSpPr>
          <p:nvPr>
            <p:ph idx="1"/>
          </p:nvPr>
        </p:nvSpPr>
        <p:spPr>
          <a:xfrm>
            <a:off x="491836" y="1698490"/>
            <a:ext cx="8326583" cy="2748820"/>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tager afsæt i dannelsesindholdet i Bekendtgørelsen for Erhvervsuddannelser og arbejder for, at eleverne bliver så dygtige som muligt. Det gør vi ved at styrke elevernes personlige kompetencer med blik for arbejdsmarkedets behov, faglig mobilitet og den enkelte elevs behov; elevens karakterdannelse, faglige stolthed og evne til selvstændig stillingtagen, samarbejde og kommunikation; elevens faglige og sociale evne til problemløsning samt initiativ, fleksibilitet og kvalitetssans, samt de innovative og kreative kompetencer.</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anvender modellen Professionel Relationskompetence (nysgerrighed, faglig refleksion, empati og etik) som ramme for samspillet i skole og praksis.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arbejder med digital dannelse, professionel kommunikation og kildekritik i realistiske situationer.</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Dannelsesdimensionen fremgår tydeligt af LUP og undervisningsplaner.</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6424B016-2C8B-3892-6030-CD4E06ADC331}"/>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7E397EBA-54DA-8868-4589-033B6043B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403353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06EFF-6B22-ACA5-97AD-1C170F576A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A39D10-9C64-73BA-879B-E6C84BABF26F}"/>
              </a:ext>
            </a:extLst>
          </p:cNvPr>
          <p:cNvSpPr>
            <a:spLocks noGrp="1"/>
          </p:cNvSpPr>
          <p:nvPr>
            <p:ph type="title"/>
          </p:nvPr>
        </p:nvSpPr>
        <p:spPr>
          <a:xfrm>
            <a:off x="595315" y="873214"/>
            <a:ext cx="8223104" cy="55380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5) Vi har tydelig pædagogisk ledelse</a:t>
            </a:r>
          </a:p>
        </p:txBody>
      </p:sp>
      <p:sp>
        <p:nvSpPr>
          <p:cNvPr id="3" name="Pladsholder til indhold 2">
            <a:extLst>
              <a:ext uri="{FF2B5EF4-FFF2-40B4-BE49-F238E27FC236}">
                <a16:creationId xmlns:a16="http://schemas.microsoft.com/office/drawing/2014/main" id="{1BD18153-F3F4-B40E-51CC-3C62C6066A46}"/>
              </a:ext>
            </a:extLst>
          </p:cNvPr>
          <p:cNvSpPr>
            <a:spLocks noGrp="1"/>
          </p:cNvSpPr>
          <p:nvPr>
            <p:ph idx="1"/>
          </p:nvPr>
        </p:nvSpPr>
        <p:spPr>
          <a:xfrm>
            <a:off x="491836" y="1698490"/>
            <a:ext cx="8326583" cy="2748820"/>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leder planlægning og gennemførelse af undervisningen, så eleverne tilegner sig uddannelsens kompetencer. Vi gør mål, indhold og metoder tydelige og begrunder vores didaktiske valg, så retning og mening står klart.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Vores pædagogiske beslutninger tager afsæt i indsigter om elevernes læring (observationer og evalueringer) og i faglig viden. AI kan give overblik og nye perspektiver, men vi foretager vurderingen og træffer beslutningen.</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 Vi rammesætter praksisnære aktiviteter med klare opgaver og et tydeligt flow af øvelse, evaluering og feedback. Vi er til stede i elevernes arbejde – i formidling, i praksisnære opgaver og i teoretiske forløb.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differentierer styringen fra lærerstyret til øget elevinddragelse i takt med elevernes læringskompetencer, og vi understøtter læreprocesser digitalt for struktur, overblik og løbende pædagogisk vejledning.</a:t>
            </a:r>
          </a:p>
        </p:txBody>
      </p:sp>
      <p:sp>
        <p:nvSpPr>
          <p:cNvPr id="4" name="Pladsholder til sidefod 3">
            <a:extLst>
              <a:ext uri="{FF2B5EF4-FFF2-40B4-BE49-F238E27FC236}">
                <a16:creationId xmlns:a16="http://schemas.microsoft.com/office/drawing/2014/main" id="{258D7FC1-F608-0816-12BD-50784902C243}"/>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1E52BD4C-0F36-9F98-E982-DA88195DD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124894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46A8-49FD-B2D5-0D2E-DD958A9B3F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B896C9-1A8F-F84C-89C6-401E649E8A9A}"/>
              </a:ext>
            </a:extLst>
          </p:cNvPr>
          <p:cNvSpPr>
            <a:spLocks noGrp="1"/>
          </p:cNvSpPr>
          <p:nvPr>
            <p:ph type="title"/>
          </p:nvPr>
        </p:nvSpPr>
        <p:spPr>
          <a:xfrm>
            <a:off x="595315" y="873213"/>
            <a:ext cx="8223104" cy="775477"/>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6) Vi leder relationen mellem lærer, elev og fag og styrker engagement, motivation og læring</a:t>
            </a:r>
          </a:p>
        </p:txBody>
      </p:sp>
      <p:sp>
        <p:nvSpPr>
          <p:cNvPr id="3" name="Pladsholder til indhold 2">
            <a:extLst>
              <a:ext uri="{FF2B5EF4-FFF2-40B4-BE49-F238E27FC236}">
                <a16:creationId xmlns:a16="http://schemas.microsoft.com/office/drawing/2014/main" id="{3201ABC4-0A3C-FF26-7C48-37B6C823FCBE}"/>
              </a:ext>
            </a:extLst>
          </p:cNvPr>
          <p:cNvSpPr>
            <a:spLocks noGrp="1"/>
          </p:cNvSpPr>
          <p:nvPr>
            <p:ph idx="1"/>
          </p:nvPr>
        </p:nvSpPr>
        <p:spPr>
          <a:xfrm>
            <a:off x="491836" y="1698489"/>
            <a:ext cx="8326583" cy="3156009"/>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bygger på relationen som fundament for læring og udvikling. Når eleverne oplever tillid og tryghed, tør de udtrykke sig, deltage aktivt og lære. Vi opbygger og vedligeholder meningsfulde, respektfulde relationer gennem anerkendende kommunikation og nærværende klasseledelse – med afsæt i behovene for autonomi, samhørighed og kompetence.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Samtidig gør vi mål, indhold og forventninger tydelige og begrunder vores valg, så retning og mening står klart. Vi træffer bevidste didaktiske valg, der øger elevinvolveringen, ser potentialer før begrænsninger og giver styrkebaseret feedback, så eleverne oplever at kunne lykkes.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møder mangfoldighed med anerkendende nysgerrighed og arbejder ressourcefokuseret, så alle oplever sig set og kan bidrage.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agerer som professionelle rollemodeller i sprog, adfærd og faglighed, som eleverne kan spejle og anvende i nye situationer.</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er nysgerrige og stiller undersøgende spørgsmål, reflekterer over vores handlinger og justerer dem, anerkender elevens perspektiv og møder det med respekt – og handler aktivt for at understøtte trivsel og læring.</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E0B0765F-B8F9-36AD-AE30-26D62A4C7C0A}"/>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7DF32A86-2F28-3B0A-B1BE-B93C33F19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149051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B14AF-75DB-A79F-D41B-6846385A50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A33267-BB56-177D-780C-CE63C1E6C376}"/>
              </a:ext>
            </a:extLst>
          </p:cNvPr>
          <p:cNvSpPr>
            <a:spLocks noGrp="1"/>
          </p:cNvSpPr>
          <p:nvPr>
            <p:ph type="title"/>
          </p:nvPr>
        </p:nvSpPr>
        <p:spPr>
          <a:xfrm>
            <a:off x="595315" y="873214"/>
            <a:ext cx="8223104" cy="55380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7) Vi støtter elevens evne til at lære</a:t>
            </a:r>
          </a:p>
        </p:txBody>
      </p:sp>
      <p:sp>
        <p:nvSpPr>
          <p:cNvPr id="3" name="Pladsholder til indhold 2">
            <a:extLst>
              <a:ext uri="{FF2B5EF4-FFF2-40B4-BE49-F238E27FC236}">
                <a16:creationId xmlns:a16="http://schemas.microsoft.com/office/drawing/2014/main" id="{39300972-D5F2-AA3B-B669-E5F87AB9D2C1}"/>
              </a:ext>
            </a:extLst>
          </p:cNvPr>
          <p:cNvSpPr>
            <a:spLocks noGrp="1"/>
          </p:cNvSpPr>
          <p:nvPr>
            <p:ph idx="1"/>
          </p:nvPr>
        </p:nvSpPr>
        <p:spPr>
          <a:xfrm>
            <a:off x="491836" y="1698489"/>
            <a:ext cx="8326583" cy="3022193"/>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styrker elevernes bevidsthed om egen læring, motivation og oplevelse af autonomi og ansvar. Undervisningen tilrettelægges, så eleverne er aktive deltagere, der undersøger, træner og reflekterer over, hvordan de lærer.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I praksisnære forløb kobler vi teori og erfaring, så eleverne gradvist bliver mere selvstændige og kompetente. Vi sætter tydelige mål og arbejdsformer, og eleverne afprøver, justerer og evaluerer deres handlinger i forhold til de faglige mål.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giver løbende, konstruktiv feedback – både på faglig udvikling og på læringsstrategier. Vi stilladserer sprog- og begrebsudvikling og understøtter alle elever med strategier, der gør læringen tilgængelig.</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understøtter brugen af AI som læringsredskab til planlægning, informationssøgning og overblik og arbejder samtidig med kildekritik og etisk anvendelse af AI-genereret viden. Vi inddrager digitale teknologier og platforme, der støtter samarbejde, refleksion og dokumentation.</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 Vi øger gradvist elevernes valg, så de kan planlægge opgaver og tage ansvar for deres egen læreproces.</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9E4F4D70-B3E8-AAA4-9F35-BB783B1DCDEA}"/>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13942878-7737-B91B-DFC6-4721E88B6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236019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6A89E-0ADD-761C-C2C0-79BE27B877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4EA1D1-FA61-FBA8-B46D-AF2E473B8348}"/>
              </a:ext>
            </a:extLst>
          </p:cNvPr>
          <p:cNvSpPr>
            <a:spLocks noGrp="1"/>
          </p:cNvSpPr>
          <p:nvPr>
            <p:ph type="title"/>
          </p:nvPr>
        </p:nvSpPr>
        <p:spPr>
          <a:xfrm>
            <a:off x="595315" y="873213"/>
            <a:ext cx="8223104" cy="775477"/>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8) Vi differentierer undervisningen, så alle får størst muligt udbytte</a:t>
            </a:r>
          </a:p>
        </p:txBody>
      </p:sp>
      <p:sp>
        <p:nvSpPr>
          <p:cNvPr id="3" name="Pladsholder til indhold 2">
            <a:extLst>
              <a:ext uri="{FF2B5EF4-FFF2-40B4-BE49-F238E27FC236}">
                <a16:creationId xmlns:a16="http://schemas.microsoft.com/office/drawing/2014/main" id="{548DDF84-84A3-5E6F-6021-0EBE4F7F0979}"/>
              </a:ext>
            </a:extLst>
          </p:cNvPr>
          <p:cNvSpPr>
            <a:spLocks noGrp="1"/>
          </p:cNvSpPr>
          <p:nvPr>
            <p:ph idx="1"/>
          </p:nvPr>
        </p:nvSpPr>
        <p:spPr>
          <a:xfrm>
            <a:off x="491836" y="1698490"/>
            <a:ext cx="8326583" cy="2992456"/>
          </a:xfrm>
        </p:spPr>
        <p:txBody>
          <a:bodyPr>
            <a:normAutofit fontScale="92500"/>
          </a:bodyPr>
          <a:lstStyle/>
          <a:p>
            <a:pPr marL="98425" indent="0">
              <a:buNone/>
            </a:pPr>
            <a:r>
              <a:rPr lang="da-DK" sz="1500" dirty="0">
                <a:latin typeface="Calibri" panose="020F0502020204030204" pitchFamily="34" charset="0"/>
                <a:ea typeface="Calibri" panose="020F0502020204030204" pitchFamily="34" charset="0"/>
                <a:cs typeface="Calibri" panose="020F0502020204030204" pitchFamily="34" charset="0"/>
              </a:rPr>
              <a:t>Vi tager afsæt i elevernes forudsætninger, erfaringer, motivation og læringsstrategier – både i planlægningen og i mødet med den enkelte – og organiserer differentiering på holdniveau og i klasserummet. </a:t>
            </a:r>
          </a:p>
          <a:p>
            <a:pPr marL="98425" indent="0">
              <a:buNone/>
            </a:pPr>
            <a:r>
              <a:rPr lang="da-DK" sz="1500" dirty="0">
                <a:latin typeface="Calibri" panose="020F0502020204030204" pitchFamily="34" charset="0"/>
                <a:ea typeface="Calibri" panose="020F0502020204030204" pitchFamily="34" charset="0"/>
                <a:cs typeface="Calibri" panose="020F0502020204030204" pitchFamily="34" charset="0"/>
              </a:rPr>
              <a:t>Hvor det giver værdi, anvender vi </a:t>
            </a:r>
            <a:r>
              <a:rPr lang="da-DK" sz="1500" dirty="0" err="1">
                <a:latin typeface="Calibri" panose="020F0502020204030204" pitchFamily="34" charset="0"/>
                <a:ea typeface="Calibri" panose="020F0502020204030204" pitchFamily="34" charset="0"/>
                <a:cs typeface="Calibri" panose="020F0502020204030204" pitchFamily="34" charset="0"/>
              </a:rPr>
              <a:t>co-teaching</a:t>
            </a:r>
            <a:r>
              <a:rPr lang="da-DK" sz="1500" dirty="0">
                <a:latin typeface="Calibri" panose="020F0502020204030204" pitchFamily="34" charset="0"/>
                <a:ea typeface="Calibri" panose="020F0502020204030204" pitchFamily="34" charset="0"/>
                <a:cs typeface="Calibri" panose="020F0502020204030204" pitchFamily="34" charset="0"/>
              </a:rPr>
              <a:t> til at styrke differentierede aktiviteter og målrettet elevstøtte, og vi søger kontinuitet med en gennemgående lærer, der kender elevens ståsted og næste skridt. </a:t>
            </a:r>
          </a:p>
          <a:p>
            <a:pPr marL="98425" indent="0">
              <a:buNone/>
            </a:pPr>
            <a:r>
              <a:rPr lang="da-DK" sz="1500" dirty="0">
                <a:latin typeface="Calibri" panose="020F0502020204030204" pitchFamily="34" charset="0"/>
                <a:ea typeface="Calibri" panose="020F0502020204030204" pitchFamily="34" charset="0"/>
                <a:cs typeface="Calibri" panose="020F0502020204030204" pitchFamily="34" charset="0"/>
              </a:rPr>
              <a:t>Undervisningen tilpasses i formidling, opgaver, metoder og sværhedsgrad, så alle kan deltage og samtidig blive passende udfordret. Vi gør læringen praksisnær med opgaver, der spejler pleje-, omsorgs- og pædagogisk arbejde på flere niveauer, og vi skaber tydelighed gennem klare instruktioner, demonstrationer og bevidst stilladsering.</a:t>
            </a:r>
          </a:p>
          <a:p>
            <a:pPr marL="98425" indent="0">
              <a:buNone/>
            </a:pPr>
            <a:r>
              <a:rPr lang="da-DK" sz="1500" dirty="0">
                <a:latin typeface="Calibri" panose="020F0502020204030204" pitchFamily="34" charset="0"/>
                <a:ea typeface="Calibri" panose="020F0502020204030204" pitchFamily="34" charset="0"/>
                <a:cs typeface="Calibri" panose="020F0502020204030204" pitchFamily="34" charset="0"/>
              </a:rPr>
              <a:t>Vi følger elevernes arbejde tæt, vejleder undervejs og giver differentieret feedback på mål og næste skridt, så progressionen er tydelig for både elev og lærer. </a:t>
            </a:r>
          </a:p>
          <a:p>
            <a:pPr marL="98425" indent="0">
              <a:buNone/>
            </a:pPr>
            <a:r>
              <a:rPr lang="da-DK" sz="1500" dirty="0">
                <a:latin typeface="Calibri" panose="020F0502020204030204" pitchFamily="34" charset="0"/>
                <a:ea typeface="Calibri" panose="020F0502020204030204" pitchFamily="34" charset="0"/>
                <a:cs typeface="Calibri" panose="020F0502020204030204" pitchFamily="34" charset="0"/>
              </a:rPr>
              <a:t>Relevante teknologier – herunder lærings-, simulations- og velfærdsteknologier, digitale platforme og AI – anvendes til at understøtte struktur, overblik og målrettet feedback, så eleverne oplever meningsfuld fremgang i deres læring.</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60563A3C-26DC-C5CB-B7AF-A419E4FECBF8}"/>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3C68B430-594E-9659-8BFF-E90A204E1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39762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7A992-5EFA-18BB-9559-D9867F9258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714588-3C45-FA9B-15AD-3DA6077F306A}"/>
              </a:ext>
            </a:extLst>
          </p:cNvPr>
          <p:cNvSpPr>
            <a:spLocks noGrp="1"/>
          </p:cNvSpPr>
          <p:nvPr>
            <p:ph type="title"/>
          </p:nvPr>
        </p:nvSpPr>
        <p:spPr>
          <a:xfrm>
            <a:off x="595315" y="873214"/>
            <a:ext cx="8223104" cy="55380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9) Vi giver tydelig feedback til eleverne</a:t>
            </a:r>
          </a:p>
        </p:txBody>
      </p:sp>
      <p:sp>
        <p:nvSpPr>
          <p:cNvPr id="3" name="Pladsholder til indhold 2">
            <a:extLst>
              <a:ext uri="{FF2B5EF4-FFF2-40B4-BE49-F238E27FC236}">
                <a16:creationId xmlns:a16="http://schemas.microsoft.com/office/drawing/2014/main" id="{F30AA38C-696A-6717-BD5A-230EBF19989C}"/>
              </a:ext>
            </a:extLst>
          </p:cNvPr>
          <p:cNvSpPr>
            <a:spLocks noGrp="1"/>
          </p:cNvSpPr>
          <p:nvPr>
            <p:ph idx="1"/>
          </p:nvPr>
        </p:nvSpPr>
        <p:spPr>
          <a:xfrm>
            <a:off x="491836" y="1698490"/>
            <a:ext cx="8326583" cy="2748820"/>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har et fælles fokus på elevernes læring og arbejder i et fællesskab, hvor relationer, samarbejde og refleksion styrker udviklingen.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tydeliggør mål og giver klar, fremadrettet feedback, så eleverne ved, hvad de skal lære, øve og udvikle. Vi anvender digital feedback til at understøtte elevens progression og til løbende at justere undervisningen.</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Efter et undervisningsforløb faciliterer vi elev- og lærerfeedback: eleven reflekterer over motivation, arbejdsindsats og fagligt udbytte, og vi omsætter det til konkrete næste skridt, så samarbejdet driver elevens videre udvikling.</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1A46452F-7154-1940-B7BC-B92547A4E020}"/>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86AB8D86-70DA-97E4-383F-DC04E61B2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312713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79698-58B8-4F17-093E-F7B9DDA870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79DA64-9317-4ABF-2FAA-C60B4939DD26}"/>
              </a:ext>
            </a:extLst>
          </p:cNvPr>
          <p:cNvSpPr>
            <a:spLocks noGrp="1"/>
          </p:cNvSpPr>
          <p:nvPr>
            <p:ph type="title"/>
          </p:nvPr>
        </p:nvSpPr>
        <p:spPr>
          <a:xfrm>
            <a:off x="595315" y="873214"/>
            <a:ext cx="8223104" cy="55380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Referencer 1/3</a:t>
            </a:r>
          </a:p>
        </p:txBody>
      </p:sp>
      <p:sp>
        <p:nvSpPr>
          <p:cNvPr id="3" name="Pladsholder til indhold 2">
            <a:extLst>
              <a:ext uri="{FF2B5EF4-FFF2-40B4-BE49-F238E27FC236}">
                <a16:creationId xmlns:a16="http://schemas.microsoft.com/office/drawing/2014/main" id="{91484D69-722C-7AE7-5430-7CE0AA80FE2B}"/>
              </a:ext>
            </a:extLst>
          </p:cNvPr>
          <p:cNvSpPr>
            <a:spLocks noGrp="1"/>
          </p:cNvSpPr>
          <p:nvPr>
            <p:ph idx="1"/>
          </p:nvPr>
        </p:nvSpPr>
        <p:spPr>
          <a:xfrm>
            <a:off x="491836" y="1698490"/>
            <a:ext cx="8326583" cy="3143674"/>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Hilbert Meyer (2005): Hvad er god undervisning?                                                                                                                                                       (</a:t>
            </a:r>
            <a:r>
              <a:rPr lang="da-DK" sz="1400" i="1" dirty="0">
                <a:latin typeface="Calibri" panose="020F0502020204030204" pitchFamily="34" charset="0"/>
                <a:ea typeface="Calibri" panose="020F0502020204030204" pitchFamily="34" charset="0"/>
                <a:cs typeface="Calibri" panose="020F0502020204030204" pitchFamily="34" charset="0"/>
              </a:rPr>
              <a:t>Kendetegn ved god undervisning ,klar struktur, variation, klasseklima, feedback, differentiering</a:t>
            </a:r>
            <a:r>
              <a:rPr lang="da-DK" sz="1400" dirty="0">
                <a:latin typeface="Calibri" panose="020F0502020204030204" pitchFamily="34" charset="0"/>
                <a:ea typeface="Calibri" panose="020F0502020204030204" pitchFamily="34" charset="0"/>
                <a:cs typeface="Calibri" panose="020F0502020204030204" pitchFamily="34" charset="0"/>
              </a:rPr>
              <a:t>)</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Werner </a:t>
            </a:r>
            <a:r>
              <a:rPr lang="da-DK" sz="1400" dirty="0" err="1">
                <a:latin typeface="Calibri" panose="020F0502020204030204" pitchFamily="34" charset="0"/>
                <a:ea typeface="Calibri" panose="020F0502020204030204" pitchFamily="34" charset="0"/>
                <a:cs typeface="Calibri" panose="020F0502020204030204" pitchFamily="34" charset="0"/>
              </a:rPr>
              <a:t>Jank</a:t>
            </a:r>
            <a:r>
              <a:rPr lang="da-DK" sz="1400" dirty="0">
                <a:latin typeface="Calibri" panose="020F0502020204030204" pitchFamily="34" charset="0"/>
                <a:ea typeface="Calibri" panose="020F0502020204030204" pitchFamily="34" charset="0"/>
                <a:cs typeface="Calibri" panose="020F0502020204030204" pitchFamily="34" charset="0"/>
              </a:rPr>
              <a:t> og Hilbert Meyer (2006): Didaktiske modeller.                                                                                                                                        (</a:t>
            </a:r>
            <a:r>
              <a:rPr lang="da-DK" sz="1400" i="1" dirty="0">
                <a:latin typeface="Calibri" panose="020F0502020204030204" pitchFamily="34" charset="0"/>
                <a:ea typeface="Calibri" panose="020F0502020204030204" pitchFamily="34" charset="0"/>
                <a:cs typeface="Calibri" panose="020F0502020204030204" pitchFamily="34" charset="0"/>
              </a:rPr>
              <a:t>Didaktiske planlægningsmodeller (mål–indhold–metoder–rammer–evaluering</a:t>
            </a:r>
            <a:r>
              <a:rPr lang="da-DK" sz="1400" dirty="0">
                <a:latin typeface="Calibri" panose="020F0502020204030204" pitchFamily="34" charset="0"/>
                <a:ea typeface="Calibri" panose="020F0502020204030204" pitchFamily="34" charset="0"/>
                <a:cs typeface="Calibri" panose="020F0502020204030204" pitchFamily="34" charset="0"/>
              </a:rPr>
              <a:t>)</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Jens Peter Christiansen (2008): Hvad er god undervisning?                                                                                                                                              </a:t>
            </a:r>
            <a:r>
              <a:rPr lang="da-DK" sz="1400" i="1" dirty="0">
                <a:latin typeface="Calibri" panose="020F0502020204030204" pitchFamily="34" charset="0"/>
                <a:ea typeface="Calibri" panose="020F0502020204030204" pitchFamily="34" charset="0"/>
                <a:cs typeface="Calibri" panose="020F0502020204030204" pitchFamily="34" charset="0"/>
              </a:rPr>
              <a:t>(klarhed, struktur, metodevariation)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Trude Slemmen Wille (2012): Vurdering for læring                                                                                                                                                                                                                  </a:t>
            </a:r>
            <a:r>
              <a:rPr lang="da-DK" sz="1400" i="1" dirty="0">
                <a:latin typeface="Calibri" panose="020F0502020204030204" pitchFamily="34" charset="0"/>
                <a:ea typeface="Calibri" panose="020F0502020204030204" pitchFamily="34" charset="0"/>
                <a:cs typeface="Calibri" panose="020F0502020204030204" pitchFamily="34" charset="0"/>
              </a:rPr>
              <a:t>(Handleorienteret feedback, evaluering)</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Vibe Aarkrog og Bjarne Wahlgren (2012): Transfer i en professionel sammenhæng.                                                                                                                                                                       </a:t>
            </a:r>
            <a:r>
              <a:rPr lang="da-DK" sz="1400" i="1" dirty="0">
                <a:latin typeface="Calibri" panose="020F0502020204030204" pitchFamily="34" charset="0"/>
                <a:ea typeface="Calibri" panose="020F0502020204030204" pitchFamily="34" charset="0"/>
                <a:cs typeface="Calibri" panose="020F0502020204030204" pitchFamily="34" charset="0"/>
              </a:rPr>
              <a:t>(Transfer mellem skole og praksis, praksisfaglighed)</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Arnt Vestergaard Louw (2012):  Erhvervsfaglig læring i et elevperspektiv.                                                                                                                                                                           </a:t>
            </a:r>
            <a:r>
              <a:rPr lang="da-DK" sz="1400" i="1" dirty="0">
                <a:latin typeface="Calibri" panose="020F0502020204030204" pitchFamily="34" charset="0"/>
                <a:ea typeface="Calibri" panose="020F0502020204030204" pitchFamily="34" charset="0"/>
                <a:cs typeface="Calibri" panose="020F0502020204030204" pitchFamily="34" charset="0"/>
              </a:rPr>
              <a:t>(Elevperspektiv, praksisnær læring, mening og deltagelse, overgange skole–praksis)</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FC36900E-C872-D038-7974-1E8D39013DF1}"/>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1CD0D0FB-0D3F-5AC6-4D41-70E7B1922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385868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382C7-E515-43BF-5013-064DAC405A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289951-32D8-8313-ACD5-6D175A4249A5}"/>
              </a:ext>
            </a:extLst>
          </p:cNvPr>
          <p:cNvSpPr>
            <a:spLocks noGrp="1"/>
          </p:cNvSpPr>
          <p:nvPr>
            <p:ph type="title"/>
          </p:nvPr>
        </p:nvSpPr>
        <p:spPr>
          <a:xfrm>
            <a:off x="595315" y="873213"/>
            <a:ext cx="8223104" cy="775477"/>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Referencer 2/3</a:t>
            </a:r>
          </a:p>
        </p:txBody>
      </p:sp>
      <p:sp>
        <p:nvSpPr>
          <p:cNvPr id="3" name="Pladsholder til indhold 2">
            <a:extLst>
              <a:ext uri="{FF2B5EF4-FFF2-40B4-BE49-F238E27FC236}">
                <a16:creationId xmlns:a16="http://schemas.microsoft.com/office/drawing/2014/main" id="{3A8BF5AE-E835-47BA-E398-2961163D2143}"/>
              </a:ext>
            </a:extLst>
          </p:cNvPr>
          <p:cNvSpPr>
            <a:spLocks noGrp="1"/>
          </p:cNvSpPr>
          <p:nvPr>
            <p:ph idx="1"/>
          </p:nvPr>
        </p:nvSpPr>
        <p:spPr>
          <a:xfrm>
            <a:off x="491836" y="1698490"/>
            <a:ext cx="8326583" cy="3143674"/>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John </a:t>
            </a:r>
            <a:r>
              <a:rPr lang="da-DK" sz="1400" dirty="0" err="1">
                <a:latin typeface="Calibri" panose="020F0502020204030204" pitchFamily="34" charset="0"/>
                <a:ea typeface="Calibri" panose="020F0502020204030204" pitchFamily="34" charset="0"/>
                <a:cs typeface="Calibri" panose="020F0502020204030204" pitchFamily="34" charset="0"/>
              </a:rPr>
              <a:t>Hattie</a:t>
            </a:r>
            <a:r>
              <a:rPr lang="da-DK" sz="1400" dirty="0">
                <a:latin typeface="Calibri" panose="020F0502020204030204" pitchFamily="34" charset="0"/>
                <a:ea typeface="Calibri" panose="020F0502020204030204" pitchFamily="34" charset="0"/>
                <a:cs typeface="Calibri" panose="020F0502020204030204" pitchFamily="34" charset="0"/>
              </a:rPr>
              <a:t> (2013): Synlig læring                                                                                                                                                                                         </a:t>
            </a:r>
            <a:r>
              <a:rPr lang="da-DK" sz="1400" i="1" dirty="0">
                <a:latin typeface="Calibri" panose="020F0502020204030204" pitchFamily="34" charset="0"/>
                <a:ea typeface="Calibri" panose="020F0502020204030204" pitchFamily="34" charset="0"/>
                <a:cs typeface="Calibri" panose="020F0502020204030204" pitchFamily="34" charset="0"/>
              </a:rPr>
              <a:t>(Feedback, læringsmål)</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John </a:t>
            </a:r>
            <a:r>
              <a:rPr lang="da-DK" sz="1400" dirty="0" err="1">
                <a:latin typeface="Calibri" panose="020F0502020204030204" pitchFamily="34" charset="0"/>
                <a:ea typeface="Calibri" panose="020F0502020204030204" pitchFamily="34" charset="0"/>
                <a:cs typeface="Calibri" panose="020F0502020204030204" pitchFamily="34" charset="0"/>
              </a:rPr>
              <a:t>Hattie</a:t>
            </a:r>
            <a:r>
              <a:rPr lang="da-DK" sz="1400" dirty="0">
                <a:latin typeface="Calibri" panose="020F0502020204030204" pitchFamily="34" charset="0"/>
                <a:ea typeface="Calibri" panose="020F0502020204030204" pitchFamily="34" charset="0"/>
                <a:cs typeface="Calibri" panose="020F0502020204030204" pitchFamily="34" charset="0"/>
              </a:rPr>
              <a:t> og Helen </a:t>
            </a:r>
            <a:r>
              <a:rPr lang="da-DK" sz="1400" dirty="0" err="1">
                <a:latin typeface="Calibri" panose="020F0502020204030204" pitchFamily="34" charset="0"/>
                <a:ea typeface="Calibri" panose="020F0502020204030204" pitchFamily="34" charset="0"/>
                <a:cs typeface="Calibri" panose="020F0502020204030204" pitchFamily="34" charset="0"/>
              </a:rPr>
              <a:t>Timperley</a:t>
            </a:r>
            <a:r>
              <a:rPr lang="da-DK" sz="1400" dirty="0">
                <a:latin typeface="Calibri" panose="020F0502020204030204" pitchFamily="34" charset="0"/>
                <a:ea typeface="Calibri" panose="020F0502020204030204" pitchFamily="34" charset="0"/>
                <a:cs typeface="Calibri" panose="020F0502020204030204" pitchFamily="34" charset="0"/>
              </a:rPr>
              <a:t> (2013): Feedback og vurdering for læring.                                                                                                                  </a:t>
            </a:r>
            <a:r>
              <a:rPr lang="da-DK" sz="1400" i="1" dirty="0">
                <a:latin typeface="Calibri" panose="020F0502020204030204" pitchFamily="34" charset="0"/>
                <a:ea typeface="Calibri" panose="020F0502020204030204" pitchFamily="34" charset="0"/>
                <a:cs typeface="Calibri" panose="020F0502020204030204" pitchFamily="34" charset="0"/>
              </a:rPr>
              <a:t>(Feed up/back/forward)</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Thomas Albrechtsen (2013): Professionelle læringsfællesskaber: Teamsamarbejde og undervisningsudvikling.                                         </a:t>
            </a:r>
            <a:r>
              <a:rPr lang="da-DK" sz="1400" i="1" dirty="0">
                <a:latin typeface="Calibri" panose="020F0502020204030204" pitchFamily="34" charset="0"/>
                <a:ea typeface="Calibri" panose="020F0502020204030204" pitchFamily="34" charset="0"/>
                <a:cs typeface="Calibri" panose="020F0502020204030204" pitchFamily="34" charset="0"/>
              </a:rPr>
              <a:t>(Professionelle læringsfællesskaber (PLF), fælles retning, kollegial feedback)</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Karin </a:t>
            </a:r>
            <a:r>
              <a:rPr lang="da-DK" sz="1400" dirty="0" err="1">
                <a:latin typeface="Calibri" panose="020F0502020204030204" pitchFamily="34" charset="0"/>
                <a:ea typeface="Calibri" panose="020F0502020204030204" pitchFamily="34" charset="0"/>
                <a:cs typeface="Calibri" panose="020F0502020204030204" pitchFamily="34" charset="0"/>
              </a:rPr>
              <a:t>Hartje</a:t>
            </a:r>
            <a:r>
              <a:rPr lang="da-DK" sz="1400" dirty="0">
                <a:latin typeface="Calibri" panose="020F0502020204030204" pitchFamily="34" charset="0"/>
                <a:ea typeface="Calibri" panose="020F0502020204030204" pitchFamily="34" charset="0"/>
                <a:cs typeface="Calibri" panose="020F0502020204030204" pitchFamily="34" charset="0"/>
              </a:rPr>
              <a:t> Jakobsen, Bente </a:t>
            </a:r>
            <a:r>
              <a:rPr lang="da-DK" sz="1400" dirty="0" err="1">
                <a:latin typeface="Calibri" panose="020F0502020204030204" pitchFamily="34" charset="0"/>
                <a:ea typeface="Calibri" panose="020F0502020204030204" pitchFamily="34" charset="0"/>
                <a:cs typeface="Calibri" panose="020F0502020204030204" pitchFamily="34" charset="0"/>
              </a:rPr>
              <a:t>Lausch</a:t>
            </a:r>
            <a:r>
              <a:rPr lang="da-DK" sz="1400" dirty="0">
                <a:latin typeface="Calibri" panose="020F0502020204030204" pitchFamily="34" charset="0"/>
                <a:ea typeface="Calibri" panose="020F0502020204030204" pitchFamily="34" charset="0"/>
                <a:cs typeface="Calibri" panose="020F0502020204030204" pitchFamily="34" charset="0"/>
              </a:rPr>
              <a:t>, Karsten Holm Sørensen (2014):  Feedback i erhvervsuddannelserne.                                                         </a:t>
            </a:r>
            <a:r>
              <a:rPr lang="da-DK" sz="1400" i="1" dirty="0">
                <a:latin typeface="Calibri" panose="020F0502020204030204" pitchFamily="34" charset="0"/>
                <a:ea typeface="Calibri" panose="020F0502020204030204" pitchFamily="34" charset="0"/>
                <a:cs typeface="Calibri" panose="020F0502020204030204" pitchFamily="34" charset="0"/>
              </a:rPr>
              <a:t>(Feedbackpraksis på erhvervsskolen, tydelige mål og næste skridt, differentieret feedback)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Dorte Ågård (2016): Klasseledelse i ungdomsuddannelserne.                                                                                                               </a:t>
            </a:r>
            <a:r>
              <a:rPr lang="da-DK" sz="1400" i="1" dirty="0">
                <a:latin typeface="Calibri" panose="020F0502020204030204" pitchFamily="34" charset="0"/>
                <a:ea typeface="Calibri" panose="020F0502020204030204" pitchFamily="34" charset="0"/>
                <a:cs typeface="Calibri" panose="020F0502020204030204" pitchFamily="34" charset="0"/>
              </a:rPr>
              <a:t>(Relationskompetent klasseledelse, tydelige rammer og forventninger, tryghed, deltagelse, motivation)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Torben Størner &amp; Karin Staal Køhler (2017/2024): Erhvervspædagogisk grundbog for begyndere og garvede.                             </a:t>
            </a:r>
            <a:r>
              <a:rPr lang="da-DK" sz="1400" i="1" dirty="0">
                <a:latin typeface="Calibri" panose="020F0502020204030204" pitchFamily="34" charset="0"/>
                <a:ea typeface="Calibri" panose="020F0502020204030204" pitchFamily="34" charset="0"/>
                <a:cs typeface="Calibri" panose="020F0502020204030204" pitchFamily="34" charset="0"/>
              </a:rPr>
              <a:t>(Erhvervspædagogisk ramme, skole–oplæringssamspil, læringsmiljøer, didaktiske grundbegreber)</a:t>
            </a: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2D81F481-FF93-F62E-0C56-79E7F845F40E}"/>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3CB7F8F7-EAB1-83B1-8684-FF54DCB92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190267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84C25-A155-A346-6252-D1E246C93FD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54D1C30-69BD-C37A-372D-EB9F02846829}"/>
              </a:ext>
            </a:extLst>
          </p:cNvPr>
          <p:cNvSpPr>
            <a:spLocks noGrp="1"/>
          </p:cNvSpPr>
          <p:nvPr>
            <p:ph type="title"/>
          </p:nvPr>
        </p:nvSpPr>
        <p:spPr>
          <a:xfrm>
            <a:off x="3769320" y="892098"/>
            <a:ext cx="5114138" cy="111512"/>
          </a:xfrm>
        </p:spPr>
        <p:txBody>
          <a:bodyPr vert="horz" lIns="91440" tIns="45720" rIns="91440" bIns="45720" rtlCol="0" anchor="b">
            <a:noAutofit/>
          </a:bodyPr>
          <a:lstStyle/>
          <a:p>
            <a:pPr algn="ctr"/>
            <a:br>
              <a:rPr lang="da-DK" sz="2000" b="1" dirty="0">
                <a:latin typeface="Calibri" panose="020F0502020204030204" pitchFamily="34" charset="0"/>
                <a:ea typeface="Calibri" panose="020F0502020204030204" pitchFamily="34" charset="0"/>
                <a:cs typeface="Calibri" panose="020F0502020204030204" pitchFamily="34" charset="0"/>
              </a:rPr>
            </a:br>
            <a:br>
              <a:rPr lang="da-DK" sz="2000" b="1" dirty="0">
                <a:latin typeface="Calibri" panose="020F0502020204030204" pitchFamily="34" charset="0"/>
                <a:ea typeface="Calibri" panose="020F0502020204030204" pitchFamily="34" charset="0"/>
                <a:cs typeface="Calibri" panose="020F0502020204030204" pitchFamily="34" charset="0"/>
              </a:rPr>
            </a:br>
            <a:endParaRPr lang="da-DK"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D7997941-F910-F3CF-B2FD-CF1911426791}"/>
              </a:ext>
            </a:extLst>
          </p:cNvPr>
          <p:cNvSpPr>
            <a:spLocks noGrp="1"/>
          </p:cNvSpPr>
          <p:nvPr>
            <p:ph idx="1"/>
          </p:nvPr>
        </p:nvSpPr>
        <p:spPr>
          <a:xfrm>
            <a:off x="3954966" y="1137424"/>
            <a:ext cx="4928492" cy="3791415"/>
          </a:xfrm>
        </p:spPr>
        <p:txBody>
          <a:bodyPr>
            <a:normAutofit lnSpcReduction="10000"/>
          </a:bodyPr>
          <a:lstStyle/>
          <a:p>
            <a:pPr marL="0">
              <a:lnSpc>
                <a:spcPct val="100000"/>
              </a:lnSpc>
              <a:spcAft>
                <a:spcPts val="0"/>
              </a:spcAft>
            </a:pPr>
            <a:endParaRPr lang="da-DK" sz="35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endParaRPr lang="da-DK" sz="35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endParaRPr lang="da-DK" sz="22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2200" dirty="0">
                <a:latin typeface="Calibri" panose="020F0502020204030204" pitchFamily="34" charset="0"/>
                <a:ea typeface="Calibri" panose="020F0502020204030204" pitchFamily="34" charset="0"/>
                <a:cs typeface="Calibri" panose="020F0502020204030204" pitchFamily="34" charset="0"/>
              </a:rPr>
              <a:t>  </a:t>
            </a:r>
          </a:p>
          <a:p>
            <a:pPr marL="244475" lvl="1" indent="0">
              <a:lnSpc>
                <a:spcPct val="170000"/>
              </a:lnSpc>
              <a:spcAft>
                <a:spcPts val="0"/>
              </a:spcAft>
              <a:buNone/>
            </a:pPr>
            <a:br>
              <a:rPr lang="da-DK" sz="4400" dirty="0">
                <a:latin typeface="Calibri" panose="020F0502020204030204" pitchFamily="34" charset="0"/>
                <a:ea typeface="Calibri" panose="020F0502020204030204" pitchFamily="34" charset="0"/>
                <a:cs typeface="Calibri" panose="020F0502020204030204" pitchFamily="34" charset="0"/>
              </a:rPr>
            </a:br>
            <a:endParaRPr lang="da-DK"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1C101758-4025-2AE7-5455-8E5D3A924028}"/>
              </a:ext>
            </a:extLst>
          </p:cNvPr>
          <p:cNvSpPr>
            <a:spLocks noGrp="1"/>
          </p:cNvSpPr>
          <p:nvPr>
            <p:ph type="ftr" sz="quarter" idx="11"/>
          </p:nvPr>
        </p:nvSpPr>
        <p:spPr>
          <a:xfrm>
            <a:off x="595315" y="181796"/>
            <a:ext cx="3086100" cy="442580"/>
          </a:xfrm>
        </p:spPr>
        <p:txBody>
          <a:bodyPr anchor="ctr">
            <a:normAutofit/>
          </a:bodyPr>
          <a:lstStyle/>
          <a:p>
            <a:pPr>
              <a:spcAft>
                <a:spcPts val="600"/>
              </a:spcAft>
            </a:pPr>
            <a:r>
              <a:rPr lang="da-DK" dirty="0"/>
              <a:t>www.sosuesbjerg.dk</a:t>
            </a:r>
          </a:p>
        </p:txBody>
      </p:sp>
      <p:sp>
        <p:nvSpPr>
          <p:cNvPr id="5" name="Rektangel 4">
            <a:extLst>
              <a:ext uri="{FF2B5EF4-FFF2-40B4-BE49-F238E27FC236}">
                <a16:creationId xmlns:a16="http://schemas.microsoft.com/office/drawing/2014/main" id="{33FCCFE3-D0BA-0DF1-144A-0C142FB102CE}"/>
              </a:ext>
            </a:extLst>
          </p:cNvPr>
          <p:cNvSpPr/>
          <p:nvPr/>
        </p:nvSpPr>
        <p:spPr>
          <a:xfrm flipH="1">
            <a:off x="3547186" y="-1"/>
            <a:ext cx="222134" cy="5148263"/>
          </a:xfrm>
          <a:prstGeom prst="rect">
            <a:avLst/>
          </a:prstGeom>
          <a:solidFill>
            <a:srgbClr val="E8ECEB"/>
          </a:solidFill>
          <a:ln>
            <a:solidFill>
              <a:srgbClr val="E8EC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descr="Et billede, der indeholder tekst, Font/skrifttype, design&#10;&#10;AI-genereret indhold kan være ukorrekt.">
            <a:extLst>
              <a:ext uri="{FF2B5EF4-FFF2-40B4-BE49-F238E27FC236}">
                <a16:creationId xmlns:a16="http://schemas.microsoft.com/office/drawing/2014/main" id="{AF0370C0-2E08-A760-06A5-A5576DE23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pic>
        <p:nvPicPr>
          <p:cNvPr id="6" name="Billede 5">
            <a:extLst>
              <a:ext uri="{FF2B5EF4-FFF2-40B4-BE49-F238E27FC236}">
                <a16:creationId xmlns:a16="http://schemas.microsoft.com/office/drawing/2014/main" id="{D49D5D63-229F-28C0-DCAA-50513487509D}"/>
              </a:ext>
            </a:extLst>
          </p:cNvPr>
          <p:cNvPicPr>
            <a:picLocks noChangeAspect="1"/>
          </p:cNvPicPr>
          <p:nvPr/>
        </p:nvPicPr>
        <p:blipFill>
          <a:blip r:embed="rId4"/>
          <a:stretch>
            <a:fillRect/>
          </a:stretch>
        </p:blipFill>
        <p:spPr>
          <a:xfrm>
            <a:off x="595315" y="688315"/>
            <a:ext cx="2229386" cy="4173618"/>
          </a:xfrm>
          <a:prstGeom prst="rect">
            <a:avLst/>
          </a:prstGeom>
        </p:spPr>
      </p:pic>
      <p:sp>
        <p:nvSpPr>
          <p:cNvPr id="11" name="Tekstfelt 10">
            <a:extLst>
              <a:ext uri="{FF2B5EF4-FFF2-40B4-BE49-F238E27FC236}">
                <a16:creationId xmlns:a16="http://schemas.microsoft.com/office/drawing/2014/main" id="{26492E22-CEFC-A9A4-0038-74FB2C713544}"/>
              </a:ext>
            </a:extLst>
          </p:cNvPr>
          <p:cNvSpPr txBox="1"/>
          <p:nvPr/>
        </p:nvSpPr>
        <p:spPr>
          <a:xfrm>
            <a:off x="3681623" y="480159"/>
            <a:ext cx="5114138" cy="4278094"/>
          </a:xfrm>
          <a:prstGeom prst="rect">
            <a:avLst/>
          </a:prstGeom>
          <a:noFill/>
        </p:spPr>
        <p:txBody>
          <a:bodyPr wrap="square">
            <a:spAutoFit/>
          </a:bodyPr>
          <a:lstStyle/>
          <a:p>
            <a:pPr indent="-171450">
              <a:lnSpc>
                <a:spcPct val="170000"/>
              </a:lnSpc>
            </a:pPr>
            <a:r>
              <a:rPr lang="da-DK"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Metode og proces </a:t>
            </a:r>
          </a:p>
          <a:p>
            <a:pPr indent="-171450"/>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En læringskonsulent fra STUK indledte processen med et oplæg om de formelle rammer. Det pædagogiske personale bidrog derefter med forslag til emner og ideer til et opdateret Grundlag. </a:t>
            </a:r>
          </a:p>
          <a:p>
            <a:pPr indent="-171450"/>
            <a:endPar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Arbejdsgruppen samlede alle input og faciliterede de pædagogiske møder med afsæt i de udtrykte behov  i hele 2025. </a:t>
            </a:r>
          </a:p>
          <a:p>
            <a:pPr marL="0" indent="-171450">
              <a:spcAft>
                <a:spcPts val="0"/>
              </a:spcAft>
            </a:pPr>
            <a:endPar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Emnerne fra møderne blev anvendt som løftestang i fornyelsen af Grundlaget, og efter hvert møde blev alles refleksioner dokumenteret og taget med i det videre arbejde.</a:t>
            </a:r>
          </a:p>
          <a:p>
            <a:pPr marL="0" indent="-171450">
              <a:spcAft>
                <a:spcPts val="0"/>
              </a:spcAft>
            </a:pPr>
            <a:endPar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Pædagogisk Udvalg  har evalueret, prioriteret materialet og anvendt  udvalgte input i udarbejdelsen af det nye Grundlag, som afspejler </a:t>
            </a:r>
            <a:r>
              <a:rPr lang="da-DK" sz="1400" i="1" dirty="0">
                <a:solidFill>
                  <a:schemeClr val="accent1"/>
                </a:solidFill>
                <a:latin typeface="Calibri" panose="020F0502020204030204" pitchFamily="34" charset="0"/>
                <a:ea typeface="Calibri" panose="020F0502020204030204" pitchFamily="34" charset="0"/>
                <a:cs typeface="Calibri" panose="020F0502020204030204" pitchFamily="34" charset="0"/>
              </a:rPr>
              <a:t>det særlige ved SOSU Esbjerg. </a:t>
            </a:r>
          </a:p>
          <a:p>
            <a:pPr marL="0" indent="-171450">
              <a:spcAft>
                <a:spcPts val="0"/>
              </a:spcAft>
            </a:pPr>
            <a:r>
              <a:rPr lang="da-DK" sz="1400" i="1" dirty="0">
                <a:solidFill>
                  <a:schemeClr val="accent1"/>
                </a:solidFill>
                <a:latin typeface="Calibri" panose="020F0502020204030204" pitchFamily="34" charset="0"/>
                <a:ea typeface="Calibri" panose="020F0502020204030204" pitchFamily="34" charset="0"/>
                <a:cs typeface="Calibri" panose="020F0502020204030204" pitchFamily="34" charset="0"/>
              </a:rPr>
              <a:t>(Et udsagn fra Pædagogisk møde d. 22.1.25)</a:t>
            </a:r>
          </a:p>
          <a:p>
            <a:pPr marL="0" indent="-171450">
              <a:spcAft>
                <a:spcPts val="0"/>
              </a:spcAft>
            </a:pPr>
            <a:endParaRPr lang="da-DK" sz="1400"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endParaRPr lang="da-DK" sz="1400"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29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32C09-BD3F-B3BD-E574-249029F2D9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7FA013-5BB0-0227-FA56-1AB507A16EA0}"/>
              </a:ext>
            </a:extLst>
          </p:cNvPr>
          <p:cNvSpPr>
            <a:spLocks noGrp="1"/>
          </p:cNvSpPr>
          <p:nvPr>
            <p:ph type="title"/>
          </p:nvPr>
        </p:nvSpPr>
        <p:spPr>
          <a:xfrm>
            <a:off x="595315" y="873213"/>
            <a:ext cx="8223104" cy="775477"/>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sz="2700"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Referencer 3/3</a:t>
            </a:r>
          </a:p>
        </p:txBody>
      </p:sp>
      <p:sp>
        <p:nvSpPr>
          <p:cNvPr id="3" name="Pladsholder til indhold 2">
            <a:extLst>
              <a:ext uri="{FF2B5EF4-FFF2-40B4-BE49-F238E27FC236}">
                <a16:creationId xmlns:a16="http://schemas.microsoft.com/office/drawing/2014/main" id="{5DF0C25F-6785-41F8-9C92-E3A628B37B11}"/>
              </a:ext>
            </a:extLst>
          </p:cNvPr>
          <p:cNvSpPr>
            <a:spLocks noGrp="1"/>
          </p:cNvSpPr>
          <p:nvPr>
            <p:ph idx="1"/>
          </p:nvPr>
        </p:nvSpPr>
        <p:spPr>
          <a:xfrm>
            <a:off x="491836" y="1698490"/>
            <a:ext cx="8326583" cy="3143674"/>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Helene Thise &amp; Katja </a:t>
            </a:r>
            <a:r>
              <a:rPr lang="da-DK" sz="1400" dirty="0" err="1">
                <a:latin typeface="Calibri" panose="020F0502020204030204" pitchFamily="34" charset="0"/>
                <a:ea typeface="Calibri" panose="020F0502020204030204" pitchFamily="34" charset="0"/>
                <a:cs typeface="Calibri" panose="020F0502020204030204" pitchFamily="34" charset="0"/>
              </a:rPr>
              <a:t>Villien</a:t>
            </a:r>
            <a:r>
              <a:rPr lang="da-DK" sz="1400" dirty="0">
                <a:latin typeface="Calibri" panose="020F0502020204030204" pitchFamily="34" charset="0"/>
                <a:ea typeface="Calibri" panose="020F0502020204030204" pitchFamily="34" charset="0"/>
                <a:cs typeface="Calibri" panose="020F0502020204030204" pitchFamily="34" charset="0"/>
              </a:rPr>
              <a:t> (2019): Broen til fagsprog.                                                                                                                                                            </a:t>
            </a:r>
            <a:r>
              <a:rPr lang="da-DK" sz="1400" i="1" dirty="0">
                <a:latin typeface="Calibri" panose="020F0502020204030204" pitchFamily="34" charset="0"/>
                <a:ea typeface="Calibri" panose="020F0502020204030204" pitchFamily="34" charset="0"/>
                <a:cs typeface="Calibri" panose="020F0502020204030204" pitchFamily="34" charset="0"/>
              </a:rPr>
              <a:t>(Fagsprog og begrebsstilladsering, sproglig adgang til faglighed, støtte for flersprogede)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Professionelle Læringsfællesskaber (2020)  </a:t>
            </a:r>
            <a:r>
              <a:rPr lang="da-DK" sz="1200" u="sng" dirty="0">
                <a:hlinkClick r:id="rId2"/>
              </a:rPr>
              <a:t>SOSU Esbjerg - Hvad blev vi klogere på</a:t>
            </a:r>
            <a:endParaRPr lang="da-DK" sz="1200" dirty="0">
              <a:latin typeface="Calibri" panose="020F0502020204030204" pitchFamily="34" charset="0"/>
              <a:ea typeface="Calibri" panose="020F0502020204030204" pitchFamily="34" charset="0"/>
              <a:cs typeface="Calibri" panose="020F0502020204030204" pitchFamily="34" charset="0"/>
            </a:endParaRP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Ib Ravn (2021): Selvbestemmelsesteorien: Motivation, psykologiske behov og sociale kontekster.                                                                   (Autonomi–kompetence–samhørighed, trivsel, det dobbelte blik, indflydelse på egen læring)</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Helene Thise &amp; Katja </a:t>
            </a:r>
            <a:r>
              <a:rPr lang="da-DK" sz="1400" dirty="0" err="1">
                <a:latin typeface="Calibri" panose="020F0502020204030204" pitchFamily="34" charset="0"/>
                <a:ea typeface="Calibri" panose="020F0502020204030204" pitchFamily="34" charset="0"/>
                <a:cs typeface="Calibri" panose="020F0502020204030204" pitchFamily="34" charset="0"/>
              </a:rPr>
              <a:t>Villien</a:t>
            </a:r>
            <a:r>
              <a:rPr lang="da-DK" sz="1400" dirty="0">
                <a:latin typeface="Calibri" panose="020F0502020204030204" pitchFamily="34" charset="0"/>
                <a:ea typeface="Calibri" panose="020F0502020204030204" pitchFamily="34" charset="0"/>
                <a:cs typeface="Calibri" panose="020F0502020204030204" pitchFamily="34" charset="0"/>
              </a:rPr>
              <a:t> (2023): Broen til fagsprog i ungdomsuddannelser.                                                                                                             </a:t>
            </a:r>
            <a:r>
              <a:rPr lang="da-DK" sz="1400" i="1" dirty="0">
                <a:latin typeface="Calibri" panose="020F0502020204030204" pitchFamily="34" charset="0"/>
                <a:ea typeface="Calibri" panose="020F0502020204030204" pitchFamily="34" charset="0"/>
                <a:cs typeface="Calibri" panose="020F0502020204030204" pitchFamily="34" charset="0"/>
              </a:rPr>
              <a:t>(Fagsprog i ungdomsuddannelser, modeller/eksempler til sprogarbejde i praksisnære forløb)</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Ib Ravn (2023): Den faciliterende underviser.                                                                                                                                                                         </a:t>
            </a:r>
            <a:r>
              <a:rPr lang="da-DK" sz="1400" i="1" dirty="0">
                <a:latin typeface="Calibri" panose="020F0502020204030204" pitchFamily="34" charset="0"/>
                <a:ea typeface="Calibri" panose="020F0502020204030204" pitchFamily="34" charset="0"/>
                <a:cs typeface="Calibri" panose="020F0502020204030204" pitchFamily="34" charset="0"/>
              </a:rPr>
              <a:t>(Den faciliterende lærerrolle, aktiverende metoder, elevinvolvering)</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CEVEU (2024): Elevperspektiver på undervisning.                                                                                                                                                </a:t>
            </a:r>
            <a:r>
              <a:rPr lang="da-DK" sz="1400" i="1" dirty="0">
                <a:latin typeface="Calibri" panose="020F0502020204030204" pitchFamily="34" charset="0"/>
                <a:ea typeface="Calibri" panose="020F0502020204030204" pitchFamily="34" charset="0"/>
                <a:cs typeface="Calibri" panose="020F0502020204030204" pitchFamily="34" charset="0"/>
              </a:rPr>
              <a:t>(Elevperspektivet, meningsfuldhed, engagement/motivation)</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hlinkClick r:id="rId3"/>
              </a:rPr>
              <a:t>Professionel relationskompetence 2025</a:t>
            </a:r>
            <a:endParaRPr lang="da-DK" sz="1400" dirty="0">
              <a:latin typeface="Calibri" panose="020F0502020204030204" pitchFamily="34" charset="0"/>
              <a:ea typeface="Calibri" panose="020F0502020204030204" pitchFamily="34" charset="0"/>
              <a:cs typeface="Calibri" panose="020F0502020204030204" pitchFamily="34" charset="0"/>
            </a:endParaRPr>
          </a:p>
          <a:p>
            <a:pPr marL="98425" indent="0">
              <a:buNone/>
            </a:pP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idefod 3">
            <a:extLst>
              <a:ext uri="{FF2B5EF4-FFF2-40B4-BE49-F238E27FC236}">
                <a16:creationId xmlns:a16="http://schemas.microsoft.com/office/drawing/2014/main" id="{CE0C35F6-54B0-AF0B-07A3-22DE878234E3}"/>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C12629B3-644F-6D56-E666-A17E32083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373089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BB294-E4DB-C7B1-D832-D15AB4C0DCF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6B560A-0BC5-D696-F13D-6F3954EAD0DC}"/>
              </a:ext>
            </a:extLst>
          </p:cNvPr>
          <p:cNvSpPr>
            <a:spLocks noGrp="1"/>
          </p:cNvSpPr>
          <p:nvPr>
            <p:ph type="ftr" sz="quarter" idx="11"/>
          </p:nvPr>
        </p:nvSpPr>
        <p:spPr>
          <a:xfrm>
            <a:off x="595315" y="181796"/>
            <a:ext cx="3086100" cy="274097"/>
          </a:xfrm>
        </p:spPr>
        <p:txBody>
          <a:bodyPr anchor="ctr">
            <a:normAutofit/>
          </a:bodyPr>
          <a:lstStyle/>
          <a:p>
            <a:pPr>
              <a:spcAft>
                <a:spcPts val="600"/>
              </a:spcAft>
            </a:pPr>
            <a:r>
              <a:rPr lang="da-DK"/>
              <a:t>www.sosuesbjerg.dk</a:t>
            </a:r>
          </a:p>
        </p:txBody>
      </p:sp>
      <p:pic>
        <p:nvPicPr>
          <p:cNvPr id="35" name="Billede 34">
            <a:extLst>
              <a:ext uri="{FF2B5EF4-FFF2-40B4-BE49-F238E27FC236}">
                <a16:creationId xmlns:a16="http://schemas.microsoft.com/office/drawing/2014/main" id="{7A6AAE68-F775-7440-1EEB-BC58A1B75A17}"/>
              </a:ext>
            </a:extLst>
          </p:cNvPr>
          <p:cNvPicPr>
            <a:picLocks noChangeAspect="1"/>
          </p:cNvPicPr>
          <p:nvPr/>
        </p:nvPicPr>
        <p:blipFill>
          <a:blip r:embed="rId3"/>
          <a:stretch>
            <a:fillRect/>
          </a:stretch>
        </p:blipFill>
        <p:spPr>
          <a:xfrm>
            <a:off x="1463185" y="2757683"/>
            <a:ext cx="6480629" cy="2195257"/>
          </a:xfrm>
          <a:prstGeom prst="rect">
            <a:avLst/>
          </a:prstGeom>
        </p:spPr>
      </p:pic>
      <p:pic>
        <p:nvPicPr>
          <p:cNvPr id="2" name="Billede 1">
            <a:extLst>
              <a:ext uri="{FF2B5EF4-FFF2-40B4-BE49-F238E27FC236}">
                <a16:creationId xmlns:a16="http://schemas.microsoft.com/office/drawing/2014/main" id="{C7F3CB87-F3C8-FA23-EEE9-21365D54E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20085">
            <a:off x="1119975" y="1011473"/>
            <a:ext cx="2075524" cy="1556643"/>
          </a:xfrm>
          <a:prstGeom prst="rect">
            <a:avLst/>
          </a:prstGeom>
        </p:spPr>
      </p:pic>
      <p:pic>
        <p:nvPicPr>
          <p:cNvPr id="8" name="Billede 7">
            <a:extLst>
              <a:ext uri="{FF2B5EF4-FFF2-40B4-BE49-F238E27FC236}">
                <a16:creationId xmlns:a16="http://schemas.microsoft.com/office/drawing/2014/main" id="{46F0DECF-9270-A34B-19B3-4A85F27073B0}"/>
              </a:ext>
            </a:extLst>
          </p:cNvPr>
          <p:cNvPicPr>
            <a:picLocks noChangeAspect="1"/>
          </p:cNvPicPr>
          <p:nvPr/>
        </p:nvPicPr>
        <p:blipFill>
          <a:blip r:embed="rId5"/>
          <a:stretch>
            <a:fillRect/>
          </a:stretch>
        </p:blipFill>
        <p:spPr>
          <a:xfrm rot="21232898">
            <a:off x="2929454" y="573678"/>
            <a:ext cx="2181970" cy="2330865"/>
          </a:xfrm>
          <a:prstGeom prst="rect">
            <a:avLst/>
          </a:prstGeom>
        </p:spPr>
      </p:pic>
      <p:pic>
        <p:nvPicPr>
          <p:cNvPr id="3" name="Billede 2" descr="Et billede, der indeholder tekst, Font/skrifttype, design&#10;&#10;AI-genereret indhold kan være ukorrekt.">
            <a:extLst>
              <a:ext uri="{FF2B5EF4-FFF2-40B4-BE49-F238E27FC236}">
                <a16:creationId xmlns:a16="http://schemas.microsoft.com/office/drawing/2014/main" id="{6D1EC336-CAFC-DA57-CB25-D3A4899E59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pic>
        <p:nvPicPr>
          <p:cNvPr id="13" name="Billede 12">
            <a:extLst>
              <a:ext uri="{FF2B5EF4-FFF2-40B4-BE49-F238E27FC236}">
                <a16:creationId xmlns:a16="http://schemas.microsoft.com/office/drawing/2014/main" id="{99A3BFFC-8A4F-275A-AD96-68E1FB4A4D7F}"/>
              </a:ext>
            </a:extLst>
          </p:cNvPr>
          <p:cNvPicPr>
            <a:picLocks noChangeAspect="1"/>
          </p:cNvPicPr>
          <p:nvPr/>
        </p:nvPicPr>
        <p:blipFill>
          <a:blip r:embed="rId7"/>
          <a:stretch>
            <a:fillRect/>
          </a:stretch>
        </p:blipFill>
        <p:spPr>
          <a:xfrm rot="20884357">
            <a:off x="120946" y="215504"/>
            <a:ext cx="2076511" cy="1148670"/>
          </a:xfrm>
          <a:prstGeom prst="rect">
            <a:avLst/>
          </a:prstGeom>
        </p:spPr>
      </p:pic>
      <p:pic>
        <p:nvPicPr>
          <p:cNvPr id="6" name="Billede 5" descr="Et billede, der indeholder indendørs, møbel, stol, skrivebord&#10;&#10;AI-genereret indhold kan være ukorrekt.">
            <a:extLst>
              <a:ext uri="{FF2B5EF4-FFF2-40B4-BE49-F238E27FC236}">
                <a16:creationId xmlns:a16="http://schemas.microsoft.com/office/drawing/2014/main" id="{7BA41281-1CE4-9520-B84B-24060F9843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94481">
            <a:off x="6347256" y="977190"/>
            <a:ext cx="2255742" cy="1767605"/>
          </a:xfrm>
          <a:prstGeom prst="rect">
            <a:avLst/>
          </a:prstGeom>
        </p:spPr>
      </p:pic>
      <p:pic>
        <p:nvPicPr>
          <p:cNvPr id="11" name="Billede 10">
            <a:extLst>
              <a:ext uri="{FF2B5EF4-FFF2-40B4-BE49-F238E27FC236}">
                <a16:creationId xmlns:a16="http://schemas.microsoft.com/office/drawing/2014/main" id="{B03483FE-BEE5-9DDA-7F06-49BB2C29CE80}"/>
              </a:ext>
            </a:extLst>
          </p:cNvPr>
          <p:cNvPicPr>
            <a:picLocks noChangeAspect="1"/>
          </p:cNvPicPr>
          <p:nvPr/>
        </p:nvPicPr>
        <p:blipFill>
          <a:blip r:embed="rId9"/>
          <a:stretch>
            <a:fillRect/>
          </a:stretch>
        </p:blipFill>
        <p:spPr>
          <a:xfrm rot="499521">
            <a:off x="5026958" y="787129"/>
            <a:ext cx="1478991" cy="1873350"/>
          </a:xfrm>
          <a:prstGeom prst="rect">
            <a:avLst/>
          </a:prstGeom>
        </p:spPr>
      </p:pic>
      <p:pic>
        <p:nvPicPr>
          <p:cNvPr id="7" name="Billede 6">
            <a:extLst>
              <a:ext uri="{FF2B5EF4-FFF2-40B4-BE49-F238E27FC236}">
                <a16:creationId xmlns:a16="http://schemas.microsoft.com/office/drawing/2014/main" id="{8B3FC5E6-5D7D-A5D3-F475-C04D0A97B537}"/>
              </a:ext>
            </a:extLst>
          </p:cNvPr>
          <p:cNvPicPr>
            <a:picLocks noChangeAspect="1"/>
          </p:cNvPicPr>
          <p:nvPr/>
        </p:nvPicPr>
        <p:blipFill>
          <a:blip r:embed="rId10"/>
          <a:stretch>
            <a:fillRect/>
          </a:stretch>
        </p:blipFill>
        <p:spPr>
          <a:xfrm>
            <a:off x="392438" y="1463615"/>
            <a:ext cx="1901304" cy="3489325"/>
          </a:xfrm>
          <a:prstGeom prst="rect">
            <a:avLst/>
          </a:prstGeom>
        </p:spPr>
      </p:pic>
    </p:spTree>
    <p:extLst>
      <p:ext uri="{BB962C8B-B14F-4D97-AF65-F5344CB8AC3E}">
        <p14:creationId xmlns:p14="http://schemas.microsoft.com/office/powerpoint/2010/main" val="18675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445E7-9F24-7802-ADAA-A664D97A423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8B1F300-7093-FA70-EB46-CEB3105B6982}"/>
              </a:ext>
            </a:extLst>
          </p:cNvPr>
          <p:cNvSpPr>
            <a:spLocks noGrp="1"/>
          </p:cNvSpPr>
          <p:nvPr>
            <p:ph type="ftr" sz="quarter" idx="11"/>
          </p:nvPr>
        </p:nvSpPr>
        <p:spPr>
          <a:xfrm>
            <a:off x="595315" y="181796"/>
            <a:ext cx="3086100" cy="274097"/>
          </a:xfrm>
        </p:spPr>
        <p:txBody>
          <a:bodyPr anchor="ctr">
            <a:normAutofit/>
          </a:bodyPr>
          <a:lstStyle/>
          <a:p>
            <a:pPr>
              <a:spcAft>
                <a:spcPts val="600"/>
              </a:spcAft>
            </a:pPr>
            <a:r>
              <a:rPr lang="da-DK"/>
              <a:t>www.sosuesbjerg.dk</a:t>
            </a:r>
          </a:p>
        </p:txBody>
      </p:sp>
      <p:pic>
        <p:nvPicPr>
          <p:cNvPr id="3" name="Billede 2" descr="Et billede, der indeholder tekst, Font/skrifttype, design&#10;&#10;AI-genereret indhold kan være ukorrekt.">
            <a:extLst>
              <a:ext uri="{FF2B5EF4-FFF2-40B4-BE49-F238E27FC236}">
                <a16:creationId xmlns:a16="http://schemas.microsoft.com/office/drawing/2014/main" id="{5DFBB392-7A2B-9446-0849-6A33C3CA3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
        <p:nvSpPr>
          <p:cNvPr id="7" name="Eksplosion: 8 pkt 6">
            <a:extLst>
              <a:ext uri="{FF2B5EF4-FFF2-40B4-BE49-F238E27FC236}">
                <a16:creationId xmlns:a16="http://schemas.microsoft.com/office/drawing/2014/main" id="{3195E1D3-66B0-BF03-40F7-7B28B6C03F54}"/>
              </a:ext>
            </a:extLst>
          </p:cNvPr>
          <p:cNvSpPr/>
          <p:nvPr/>
        </p:nvSpPr>
        <p:spPr>
          <a:xfrm rot="10466093">
            <a:off x="940763" y="278876"/>
            <a:ext cx="5978353" cy="4669602"/>
          </a:xfrm>
          <a:prstGeom prst="irregularSeal1">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ekstfelt 9">
            <a:extLst>
              <a:ext uri="{FF2B5EF4-FFF2-40B4-BE49-F238E27FC236}">
                <a16:creationId xmlns:a16="http://schemas.microsoft.com/office/drawing/2014/main" id="{B6676850-054E-D12A-1BAB-5E6F180DF5D9}"/>
              </a:ext>
            </a:extLst>
          </p:cNvPr>
          <p:cNvSpPr txBox="1"/>
          <p:nvPr/>
        </p:nvSpPr>
        <p:spPr>
          <a:xfrm>
            <a:off x="2489066" y="2032748"/>
            <a:ext cx="2881746" cy="1161857"/>
          </a:xfrm>
          <a:prstGeom prst="rect">
            <a:avLst/>
          </a:prstGeom>
          <a:noFill/>
        </p:spPr>
        <p:txBody>
          <a:bodyPr wrap="square" rtlCol="0">
            <a:spAutoFit/>
          </a:bodyPr>
          <a:lstStyle/>
          <a:p>
            <a:r>
              <a:rPr lang="da-DK" sz="2800" b="1" dirty="0">
                <a:latin typeface="Calibri" panose="020F0502020204030204" pitchFamily="34" charset="0"/>
                <a:ea typeface="Calibri" panose="020F0502020204030204" pitchFamily="34" charset="0"/>
                <a:cs typeface="Calibri" panose="020F0502020204030204" pitchFamily="34" charset="0"/>
              </a:rPr>
              <a:t>Kæmpe tak for jeres engagement</a:t>
            </a:r>
          </a:p>
          <a:p>
            <a:endParaRPr lang="da-DK" dirty="0"/>
          </a:p>
        </p:txBody>
      </p:sp>
      <p:pic>
        <p:nvPicPr>
          <p:cNvPr id="14" name="Grafik 13" descr="Ambition med massiv udfyldning">
            <a:extLst>
              <a:ext uri="{FF2B5EF4-FFF2-40B4-BE49-F238E27FC236}">
                <a16:creationId xmlns:a16="http://schemas.microsoft.com/office/drawing/2014/main" id="{B67DD043-D6B8-867A-7542-35F17C786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5991" y="1956769"/>
            <a:ext cx="914400" cy="914400"/>
          </a:xfrm>
          <a:prstGeom prst="rect">
            <a:avLst/>
          </a:prstGeom>
        </p:spPr>
      </p:pic>
      <p:pic>
        <p:nvPicPr>
          <p:cNvPr id="15" name="Grafik 14" descr="Ambition med massiv udfyldning">
            <a:extLst>
              <a:ext uri="{FF2B5EF4-FFF2-40B4-BE49-F238E27FC236}">
                <a16:creationId xmlns:a16="http://schemas.microsoft.com/office/drawing/2014/main" id="{62D00F4F-1005-246D-736B-B34B5074B1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5991" y="2484076"/>
            <a:ext cx="914400" cy="914400"/>
          </a:xfrm>
          <a:prstGeom prst="rect">
            <a:avLst/>
          </a:prstGeom>
        </p:spPr>
      </p:pic>
      <p:pic>
        <p:nvPicPr>
          <p:cNvPr id="16" name="Grafik 15" descr="Ambition med massiv udfyldning">
            <a:extLst>
              <a:ext uri="{FF2B5EF4-FFF2-40B4-BE49-F238E27FC236}">
                <a16:creationId xmlns:a16="http://schemas.microsoft.com/office/drawing/2014/main" id="{B9D68A0E-6EE6-5F7A-D0A0-B56CACE444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4917" y="2400992"/>
            <a:ext cx="914400" cy="914400"/>
          </a:xfrm>
          <a:prstGeom prst="rect">
            <a:avLst/>
          </a:prstGeom>
        </p:spPr>
      </p:pic>
      <p:pic>
        <p:nvPicPr>
          <p:cNvPr id="17" name="Grafik 16" descr="Ambition med massiv udfyldning">
            <a:extLst>
              <a:ext uri="{FF2B5EF4-FFF2-40B4-BE49-F238E27FC236}">
                <a16:creationId xmlns:a16="http://schemas.microsoft.com/office/drawing/2014/main" id="{8FC1E676-7B9D-5D43-C13C-03D8FB2FF1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3071" y="2746306"/>
            <a:ext cx="914400" cy="914400"/>
          </a:xfrm>
          <a:prstGeom prst="rect">
            <a:avLst/>
          </a:prstGeom>
        </p:spPr>
      </p:pic>
      <p:pic>
        <p:nvPicPr>
          <p:cNvPr id="18" name="Grafik 17" descr="Ambition med massiv udfyldning">
            <a:extLst>
              <a:ext uri="{FF2B5EF4-FFF2-40B4-BE49-F238E27FC236}">
                <a16:creationId xmlns:a16="http://schemas.microsoft.com/office/drawing/2014/main" id="{9305842B-1E85-460F-5CDE-A754BCC5F5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6020" y="3246076"/>
            <a:ext cx="914400" cy="914400"/>
          </a:xfrm>
          <a:prstGeom prst="rect">
            <a:avLst/>
          </a:prstGeom>
        </p:spPr>
      </p:pic>
      <p:pic>
        <p:nvPicPr>
          <p:cNvPr id="19" name="Grafik 18" descr="Ambition med massiv udfyldning">
            <a:extLst>
              <a:ext uri="{FF2B5EF4-FFF2-40B4-BE49-F238E27FC236}">
                <a16:creationId xmlns:a16="http://schemas.microsoft.com/office/drawing/2014/main" id="{C019C552-6A6C-F7BB-E608-301E14C6B9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4177" y="2788876"/>
            <a:ext cx="914400" cy="914400"/>
          </a:xfrm>
          <a:prstGeom prst="rect">
            <a:avLst/>
          </a:prstGeom>
        </p:spPr>
      </p:pic>
      <p:pic>
        <p:nvPicPr>
          <p:cNvPr id="20" name="Grafik 19" descr="Ambition med massiv udfyldning">
            <a:extLst>
              <a:ext uri="{FF2B5EF4-FFF2-40B4-BE49-F238E27FC236}">
                <a16:creationId xmlns:a16="http://schemas.microsoft.com/office/drawing/2014/main" id="{D417E989-6BDB-2B3C-8D86-C8FC36DCB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0950" y="1959454"/>
            <a:ext cx="914400" cy="914400"/>
          </a:xfrm>
          <a:prstGeom prst="rect">
            <a:avLst/>
          </a:prstGeom>
        </p:spPr>
      </p:pic>
      <p:pic>
        <p:nvPicPr>
          <p:cNvPr id="21" name="Grafik 20" descr="Ambition med massiv udfyldning">
            <a:extLst>
              <a:ext uri="{FF2B5EF4-FFF2-40B4-BE49-F238E27FC236}">
                <a16:creationId xmlns:a16="http://schemas.microsoft.com/office/drawing/2014/main" id="{9CE73054-8A72-FF27-C52C-349B97361D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33432" y="3259845"/>
            <a:ext cx="914400" cy="914400"/>
          </a:xfrm>
          <a:prstGeom prst="rect">
            <a:avLst/>
          </a:prstGeom>
        </p:spPr>
      </p:pic>
    </p:spTree>
    <p:extLst>
      <p:ext uri="{BB962C8B-B14F-4D97-AF65-F5344CB8AC3E}">
        <p14:creationId xmlns:p14="http://schemas.microsoft.com/office/powerpoint/2010/main" val="18336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31123-63C7-208F-9E58-92826CB7DA6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070EC050-C375-9E2C-E2CB-6406702C9190}"/>
              </a:ext>
            </a:extLst>
          </p:cNvPr>
          <p:cNvSpPr>
            <a:spLocks noGrp="1"/>
          </p:cNvSpPr>
          <p:nvPr>
            <p:ph type="title"/>
          </p:nvPr>
        </p:nvSpPr>
        <p:spPr>
          <a:xfrm>
            <a:off x="301588" y="624377"/>
            <a:ext cx="3086100" cy="468040"/>
          </a:xfrm>
        </p:spPr>
        <p:txBody>
          <a:bodyPr vert="horz" lIns="91440" tIns="45720" rIns="91440" bIns="45720" rtlCol="0" anchor="b">
            <a:noAutofit/>
          </a:bodyPr>
          <a:lstStyle/>
          <a:p>
            <a:pPr algn="ctr"/>
            <a:r>
              <a:rPr lang="da-DK" sz="2000" b="1" dirty="0">
                <a:latin typeface="Calibri" panose="020F0502020204030204" pitchFamily="34" charset="0"/>
                <a:ea typeface="Calibri" panose="020F0502020204030204" pitchFamily="34" charset="0"/>
                <a:cs typeface="Calibri" panose="020F0502020204030204" pitchFamily="34" charset="0"/>
              </a:rPr>
              <a:t>Tak for det gamle Grundlag</a:t>
            </a:r>
          </a:p>
        </p:txBody>
      </p:sp>
      <p:sp>
        <p:nvSpPr>
          <p:cNvPr id="14" name="Content Placeholder 2">
            <a:extLst>
              <a:ext uri="{FF2B5EF4-FFF2-40B4-BE49-F238E27FC236}">
                <a16:creationId xmlns:a16="http://schemas.microsoft.com/office/drawing/2014/main" id="{B002D2BE-DB7E-E5A6-A890-EF0772DE7BED}"/>
              </a:ext>
            </a:extLst>
          </p:cNvPr>
          <p:cNvSpPr>
            <a:spLocks noGrp="1"/>
          </p:cNvSpPr>
          <p:nvPr>
            <p:ph idx="1"/>
          </p:nvPr>
        </p:nvSpPr>
        <p:spPr>
          <a:xfrm>
            <a:off x="3681416" y="1027513"/>
            <a:ext cx="5211598" cy="3470497"/>
          </a:xfrm>
        </p:spPr>
        <p:txBody>
          <a:bodyPr>
            <a:noAutofit/>
          </a:bodyPr>
          <a:lstStyle/>
          <a:p>
            <a:pPr marL="0">
              <a:lnSpc>
                <a:spcPct val="100000"/>
              </a:lnSpc>
              <a:spcAft>
                <a:spcPts val="0"/>
              </a:spcAft>
            </a:pPr>
            <a:r>
              <a:rPr lang="da-DK" sz="1400" b="1" dirty="0">
                <a:latin typeface="Calibri" panose="020F0502020204030204" pitchFamily="34" charset="0"/>
                <a:ea typeface="Calibri" panose="020F0502020204030204" pitchFamily="34" charset="0"/>
                <a:cs typeface="Calibri" panose="020F0502020204030204" pitchFamily="34" charset="0"/>
              </a:rPr>
              <a:t>Hvad er det nye? </a:t>
            </a:r>
          </a:p>
          <a:p>
            <a:pPr marL="0">
              <a:lnSpc>
                <a:spcPct val="100000"/>
              </a:lnSpc>
              <a:spcAft>
                <a:spcPts val="0"/>
              </a:spcAft>
            </a:pPr>
            <a:endParaRPr lang="da-DK" sz="1400" b="1"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1400" b="1" dirty="0">
                <a:latin typeface="Calibri" panose="020F0502020204030204" pitchFamily="34" charset="0"/>
                <a:ea typeface="Calibri" panose="020F0502020204030204" pitchFamily="34" charset="0"/>
                <a:cs typeface="Calibri" panose="020F0502020204030204" pitchFamily="34" charset="0"/>
              </a:rPr>
              <a:t>Vi har nu:</a:t>
            </a:r>
          </a:p>
          <a:p>
            <a:pPr marL="285750" indent="-285750">
              <a:lnSpc>
                <a:spcPct val="100000"/>
              </a:lnSpc>
              <a:spcAft>
                <a:spcPts val="0"/>
              </a:spcAft>
              <a:buFontTx/>
              <a:buChar char="-"/>
            </a:pPr>
            <a:r>
              <a:rPr lang="da-DK" sz="1400" dirty="0">
                <a:latin typeface="Calibri" panose="020F0502020204030204" pitchFamily="34" charset="0"/>
                <a:ea typeface="Calibri" panose="020F0502020204030204" pitchFamily="34" charset="0"/>
                <a:cs typeface="Calibri" panose="020F0502020204030204" pitchFamily="34" charset="0"/>
              </a:rPr>
              <a:t>9 principper for </a:t>
            </a:r>
            <a:r>
              <a:rPr lang="da-DK" sz="1400" i="1" dirty="0">
                <a:latin typeface="Calibri" panose="020F0502020204030204" pitchFamily="34" charset="0"/>
                <a:ea typeface="Calibri" panose="020F0502020204030204" pitchFamily="34" charset="0"/>
                <a:cs typeface="Calibri" panose="020F0502020204030204" pitchFamily="34" charset="0"/>
              </a:rPr>
              <a:t>god undervisning </a:t>
            </a:r>
            <a:r>
              <a:rPr lang="da-DK" sz="1400" dirty="0">
                <a:latin typeface="Calibri" panose="020F0502020204030204" pitchFamily="34" charset="0"/>
                <a:ea typeface="Calibri" panose="020F0502020204030204" pitchFamily="34" charset="0"/>
                <a:cs typeface="Calibri" panose="020F0502020204030204" pitchFamily="34" charset="0"/>
              </a:rPr>
              <a:t>på SOSU Esbjerg </a:t>
            </a:r>
          </a:p>
          <a:p>
            <a:pPr marL="285750" indent="-285750">
              <a:lnSpc>
                <a:spcPct val="100000"/>
              </a:lnSpc>
              <a:spcAft>
                <a:spcPts val="0"/>
              </a:spcAft>
              <a:buFontTx/>
              <a:buChar char="-"/>
            </a:pPr>
            <a:endParaRPr lang="da-DK" sz="14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Aft>
                <a:spcPts val="0"/>
              </a:spcAft>
              <a:buFontTx/>
              <a:buChar char="-"/>
            </a:pPr>
            <a:r>
              <a:rPr lang="da-DK" sz="1400" dirty="0">
                <a:latin typeface="Calibri" panose="020F0502020204030204" pitchFamily="34" charset="0"/>
                <a:ea typeface="Calibri" panose="020F0502020204030204" pitchFamily="34" charset="0"/>
                <a:cs typeface="Calibri" panose="020F0502020204030204" pitchFamily="34" charset="0"/>
              </a:rPr>
              <a:t>Mere konkret og ”let” tekst.</a:t>
            </a:r>
          </a:p>
          <a:p>
            <a:pPr marL="285750" indent="-285750">
              <a:lnSpc>
                <a:spcPct val="100000"/>
              </a:lnSpc>
              <a:spcAft>
                <a:spcPts val="0"/>
              </a:spcAft>
              <a:buFontTx/>
              <a:buChar char="-"/>
            </a:pPr>
            <a:endParaRPr lang="da-DK" sz="14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Aft>
                <a:spcPts val="0"/>
              </a:spcAft>
              <a:buFontTx/>
              <a:buChar char="-"/>
            </a:pPr>
            <a:r>
              <a:rPr lang="da-DK" sz="1400" dirty="0">
                <a:latin typeface="Calibri" panose="020F0502020204030204" pitchFamily="34" charset="0"/>
                <a:ea typeface="Calibri" panose="020F0502020204030204" pitchFamily="34" charset="0"/>
                <a:cs typeface="Calibri" panose="020F0502020204030204" pitchFamily="34" charset="0"/>
              </a:rPr>
              <a:t>Justeret budskaberne både til den nye og erfarne didaktiker.</a:t>
            </a:r>
          </a:p>
          <a:p>
            <a:pPr marL="285750" indent="-285750">
              <a:lnSpc>
                <a:spcPct val="100000"/>
              </a:lnSpc>
              <a:spcAft>
                <a:spcPts val="0"/>
              </a:spcAft>
              <a:buFontTx/>
              <a:buChar char="-"/>
            </a:pPr>
            <a:endParaRPr lang="da-DK" sz="14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Aft>
                <a:spcPts val="0"/>
              </a:spcAft>
              <a:buFontTx/>
              <a:buChar char="-"/>
            </a:pPr>
            <a:r>
              <a:rPr lang="da-DK" sz="1400" dirty="0">
                <a:latin typeface="Calibri" panose="020F0502020204030204" pitchFamily="34" charset="0"/>
                <a:ea typeface="Calibri" panose="020F0502020204030204" pitchFamily="34" charset="0"/>
                <a:cs typeface="Calibri" panose="020F0502020204030204" pitchFamily="34" charset="0"/>
              </a:rPr>
              <a:t>Beskrevet perspektiver som  fx Selvbestemmelsesteori, Professionel relationskompetence, elevperspektivet.</a:t>
            </a:r>
          </a:p>
          <a:p>
            <a:pPr marL="285750" indent="-285750">
              <a:lnSpc>
                <a:spcPct val="100000"/>
              </a:lnSpc>
              <a:spcAft>
                <a:spcPts val="0"/>
              </a:spcAft>
              <a:buFontTx/>
              <a:buChar char="-"/>
            </a:pPr>
            <a:endParaRPr lang="da-DK" sz="14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Aft>
                <a:spcPts val="0"/>
              </a:spcAft>
              <a:buFontTx/>
              <a:buChar char="-"/>
            </a:pPr>
            <a:r>
              <a:rPr lang="da-DK" sz="1400" dirty="0">
                <a:latin typeface="Calibri" panose="020F0502020204030204" pitchFamily="34" charset="0"/>
                <a:ea typeface="Calibri" panose="020F0502020204030204" pitchFamily="34" charset="0"/>
                <a:cs typeface="Calibri" panose="020F0502020204030204" pitchFamily="34" charset="0"/>
              </a:rPr>
              <a:t>Inddraget </a:t>
            </a:r>
            <a:r>
              <a:rPr lang="da-DK" sz="1400" i="1" dirty="0">
                <a:latin typeface="Calibri" panose="020F0502020204030204" pitchFamily="34" charset="0"/>
                <a:ea typeface="Calibri" panose="020F0502020204030204" pitchFamily="34" charset="0"/>
                <a:cs typeface="Calibri" panose="020F0502020204030204" pitchFamily="34" charset="0"/>
              </a:rPr>
              <a:t>mangfoldighed</a:t>
            </a:r>
            <a:r>
              <a:rPr lang="da-DK" sz="1400" dirty="0">
                <a:latin typeface="Calibri" panose="020F0502020204030204" pitchFamily="34" charset="0"/>
                <a:ea typeface="Calibri" panose="020F0502020204030204" pitchFamily="34" charset="0"/>
                <a:cs typeface="Calibri" panose="020F0502020204030204" pitchFamily="34" charset="0"/>
              </a:rPr>
              <a:t> og ressourcefokuseret læringssyn.</a:t>
            </a:r>
          </a:p>
          <a:p>
            <a:pPr marL="285750" indent="-285750">
              <a:lnSpc>
                <a:spcPct val="100000"/>
              </a:lnSpc>
              <a:spcAft>
                <a:spcPts val="0"/>
              </a:spcAft>
              <a:buFontTx/>
              <a:buChar char="-"/>
            </a:pPr>
            <a:endParaRPr lang="da-DK" sz="14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Aft>
                <a:spcPts val="0"/>
              </a:spcAft>
              <a:buFontTx/>
              <a:buChar char="-"/>
            </a:pPr>
            <a:r>
              <a:rPr lang="da-DK" sz="1400" dirty="0">
                <a:latin typeface="Calibri" panose="020F0502020204030204" pitchFamily="34" charset="0"/>
                <a:ea typeface="Calibri" panose="020F0502020204030204" pitchFamily="34" charset="0"/>
                <a:cs typeface="Calibri" panose="020F0502020204030204" pitchFamily="34" charset="0"/>
              </a:rPr>
              <a:t>Suppleret referencelisten med aktuel litteratur fx </a:t>
            </a:r>
            <a:r>
              <a:rPr lang="da-DK" sz="1400" i="1" dirty="0">
                <a:latin typeface="Calibri" panose="020F0502020204030204" pitchFamily="34" charset="0"/>
                <a:ea typeface="Calibri" panose="020F0502020204030204" pitchFamily="34" charset="0"/>
                <a:cs typeface="Calibri" panose="020F0502020204030204" pitchFamily="34" charset="0"/>
              </a:rPr>
              <a:t>Broen til fagsprog.</a:t>
            </a:r>
          </a:p>
          <a:p>
            <a:pPr marL="285750" indent="-285750">
              <a:lnSpc>
                <a:spcPct val="100000"/>
              </a:lnSpc>
              <a:spcAft>
                <a:spcPts val="0"/>
              </a:spcAft>
              <a:buFontTx/>
              <a:buChar char="-"/>
            </a:pPr>
            <a:endParaRPr lang="da-DK" sz="1400" i="1"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Aft>
                <a:spcPts val="0"/>
              </a:spcAft>
            </a:pPr>
            <a:r>
              <a:rPr lang="da-DK" sz="1400" dirty="0">
                <a:latin typeface="Calibri" panose="020F0502020204030204" pitchFamily="34" charset="0"/>
                <a:ea typeface="Calibri" panose="020F0502020204030204" pitchFamily="34" charset="0"/>
                <a:cs typeface="Calibri" panose="020F0502020204030204" pitchFamily="34" charset="0"/>
              </a:rPr>
              <a:t> -    og meget mere</a:t>
            </a:r>
          </a:p>
        </p:txBody>
      </p:sp>
      <p:sp>
        <p:nvSpPr>
          <p:cNvPr id="4" name="Footer Placeholder 3">
            <a:extLst>
              <a:ext uri="{FF2B5EF4-FFF2-40B4-BE49-F238E27FC236}">
                <a16:creationId xmlns:a16="http://schemas.microsoft.com/office/drawing/2014/main" id="{CF1FF237-B68A-CB86-E2A8-59DBDECA923E}"/>
              </a:ext>
            </a:extLst>
          </p:cNvPr>
          <p:cNvSpPr>
            <a:spLocks noGrp="1"/>
          </p:cNvSpPr>
          <p:nvPr>
            <p:ph type="ftr" sz="quarter" idx="11"/>
          </p:nvPr>
        </p:nvSpPr>
        <p:spPr>
          <a:xfrm>
            <a:off x="595315" y="181796"/>
            <a:ext cx="3086100" cy="274097"/>
          </a:xfrm>
        </p:spPr>
        <p:txBody>
          <a:bodyPr anchor="ctr">
            <a:normAutofit/>
          </a:bodyPr>
          <a:lstStyle/>
          <a:p>
            <a:pPr>
              <a:spcAft>
                <a:spcPts val="600"/>
              </a:spcAft>
            </a:pPr>
            <a:r>
              <a:rPr lang="da-DK"/>
              <a:t>www.sosuesbjerg.dk</a:t>
            </a:r>
          </a:p>
        </p:txBody>
      </p:sp>
      <p:sp>
        <p:nvSpPr>
          <p:cNvPr id="5" name="Rektangel 4">
            <a:extLst>
              <a:ext uri="{FF2B5EF4-FFF2-40B4-BE49-F238E27FC236}">
                <a16:creationId xmlns:a16="http://schemas.microsoft.com/office/drawing/2014/main" id="{47011CDF-DD22-70D0-92CA-011D01132C49}"/>
              </a:ext>
            </a:extLst>
          </p:cNvPr>
          <p:cNvSpPr/>
          <p:nvPr/>
        </p:nvSpPr>
        <p:spPr>
          <a:xfrm flipH="1">
            <a:off x="3547186" y="-1"/>
            <a:ext cx="222134" cy="5148263"/>
          </a:xfrm>
          <a:prstGeom prst="rect">
            <a:avLst/>
          </a:prstGeom>
          <a:solidFill>
            <a:srgbClr val="E8ECEB"/>
          </a:solidFill>
          <a:ln>
            <a:solidFill>
              <a:srgbClr val="E8EC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descr="Et billede, der indeholder tekst, Font/skrifttype, design&#10;&#10;AI-genereret indhold kan være ukorrekt.">
            <a:extLst>
              <a:ext uri="{FF2B5EF4-FFF2-40B4-BE49-F238E27FC236}">
                <a16:creationId xmlns:a16="http://schemas.microsoft.com/office/drawing/2014/main" id="{EE9E8383-1689-20FD-BD65-0E72A45C6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
        <p:nvSpPr>
          <p:cNvPr id="2" name="Title 1">
            <a:extLst>
              <a:ext uri="{FF2B5EF4-FFF2-40B4-BE49-F238E27FC236}">
                <a16:creationId xmlns:a16="http://schemas.microsoft.com/office/drawing/2014/main" id="{9DDC47F7-D72D-B2A8-9380-B06308E34A9F}"/>
              </a:ext>
            </a:extLst>
          </p:cNvPr>
          <p:cNvSpPr txBox="1">
            <a:spLocks/>
          </p:cNvSpPr>
          <p:nvPr/>
        </p:nvSpPr>
        <p:spPr>
          <a:xfrm>
            <a:off x="1905526" y="880427"/>
            <a:ext cx="5106910" cy="211989"/>
          </a:xfrm>
          <a:prstGeom prst="rect">
            <a:avLst/>
          </a:prstGeom>
        </p:spPr>
        <p:txBody>
          <a:bodyPr vert="horz" lIns="91440" tIns="45720" rIns="91440" bIns="45720" rtlCol="0" anchor="b">
            <a:noAutofit/>
          </a:bodyPr>
          <a:lstStyle>
            <a:lvl1pPr algn="l" defTabSz="685800" rtl="0" eaLnBrk="1" latinLnBrk="0" hangingPunct="1">
              <a:lnSpc>
                <a:spcPts val="2650"/>
              </a:lnSpc>
              <a:spcBef>
                <a:spcPct val="0"/>
              </a:spcBef>
              <a:buNone/>
              <a:defRPr sz="2800" kern="1200">
                <a:solidFill>
                  <a:schemeClr val="accent1"/>
                </a:solidFill>
                <a:latin typeface="+mj-lt"/>
                <a:ea typeface="+mj-ea"/>
                <a:cs typeface="+mj-cs"/>
              </a:defRPr>
            </a:lvl1pPr>
          </a:lstStyle>
          <a:p>
            <a:pPr algn="ctr"/>
            <a:r>
              <a:rPr lang="da-DK" sz="2000" b="1" dirty="0">
                <a:latin typeface="Calibri" panose="020F0502020204030204" pitchFamily="34" charset="0"/>
                <a:ea typeface="Calibri" panose="020F0502020204030204" pitchFamily="34" charset="0"/>
                <a:cs typeface="Calibri" panose="020F0502020204030204" pitchFamily="34" charset="0"/>
              </a:rPr>
              <a:t>Præsentation</a:t>
            </a:r>
          </a:p>
        </p:txBody>
      </p:sp>
      <p:pic>
        <p:nvPicPr>
          <p:cNvPr id="8" name="Billede 7">
            <a:extLst>
              <a:ext uri="{FF2B5EF4-FFF2-40B4-BE49-F238E27FC236}">
                <a16:creationId xmlns:a16="http://schemas.microsoft.com/office/drawing/2014/main" id="{6E00086D-CEED-ACA6-70B3-9B481D7CE3F2}"/>
              </a:ext>
            </a:extLst>
          </p:cNvPr>
          <p:cNvPicPr>
            <a:picLocks noChangeAspect="1"/>
          </p:cNvPicPr>
          <p:nvPr/>
        </p:nvPicPr>
        <p:blipFill>
          <a:blip r:embed="rId4"/>
          <a:stretch>
            <a:fillRect/>
          </a:stretch>
        </p:blipFill>
        <p:spPr>
          <a:xfrm>
            <a:off x="537694" y="1576890"/>
            <a:ext cx="2613887" cy="3124471"/>
          </a:xfrm>
          <a:prstGeom prst="rect">
            <a:avLst/>
          </a:prstGeom>
        </p:spPr>
      </p:pic>
    </p:spTree>
    <p:extLst>
      <p:ext uri="{BB962C8B-B14F-4D97-AF65-F5344CB8AC3E}">
        <p14:creationId xmlns:p14="http://schemas.microsoft.com/office/powerpoint/2010/main" val="354240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292A-1056-D143-CA72-A48ED5CF3F2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3A59DF1-8C7A-83B4-0E2C-2A70C749027E}"/>
              </a:ext>
            </a:extLst>
          </p:cNvPr>
          <p:cNvSpPr>
            <a:spLocks noGrp="1"/>
          </p:cNvSpPr>
          <p:nvPr>
            <p:ph type="title"/>
          </p:nvPr>
        </p:nvSpPr>
        <p:spPr>
          <a:xfrm>
            <a:off x="3769320" y="892098"/>
            <a:ext cx="5114138" cy="111512"/>
          </a:xfrm>
        </p:spPr>
        <p:txBody>
          <a:bodyPr vert="horz" lIns="91440" tIns="45720" rIns="91440" bIns="45720" rtlCol="0" anchor="b">
            <a:noAutofit/>
          </a:bodyPr>
          <a:lstStyle/>
          <a:p>
            <a:pPr algn="ctr"/>
            <a:br>
              <a:rPr lang="da-DK" sz="2000" b="1" dirty="0">
                <a:latin typeface="Calibri" panose="020F0502020204030204" pitchFamily="34" charset="0"/>
                <a:ea typeface="Calibri" panose="020F0502020204030204" pitchFamily="34" charset="0"/>
                <a:cs typeface="Calibri" panose="020F0502020204030204" pitchFamily="34" charset="0"/>
              </a:rPr>
            </a:br>
            <a:br>
              <a:rPr lang="da-DK" sz="2000" b="1" dirty="0">
                <a:latin typeface="Calibri" panose="020F0502020204030204" pitchFamily="34" charset="0"/>
                <a:ea typeface="Calibri" panose="020F0502020204030204" pitchFamily="34" charset="0"/>
                <a:cs typeface="Calibri" panose="020F0502020204030204" pitchFamily="34" charset="0"/>
              </a:rPr>
            </a:br>
            <a:endParaRPr lang="da-DK"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66C84CDD-2308-FB69-DC31-FB79480FD1E8}"/>
              </a:ext>
            </a:extLst>
          </p:cNvPr>
          <p:cNvSpPr>
            <a:spLocks noGrp="1"/>
          </p:cNvSpPr>
          <p:nvPr>
            <p:ph idx="1"/>
          </p:nvPr>
        </p:nvSpPr>
        <p:spPr>
          <a:xfrm>
            <a:off x="3755280" y="624376"/>
            <a:ext cx="5388719" cy="4059138"/>
          </a:xfrm>
        </p:spPr>
        <p:txBody>
          <a:bodyPr>
            <a:normAutofit/>
          </a:bodyPr>
          <a:lstStyle/>
          <a:p>
            <a:pPr marL="0">
              <a:lnSpc>
                <a:spcPct val="100000"/>
              </a:lnSpc>
              <a:spcAft>
                <a:spcPts val="0"/>
              </a:spcAft>
            </a:pPr>
            <a:r>
              <a:rPr lang="da-DK" sz="2000" b="1" dirty="0">
                <a:latin typeface="Calibri" panose="020F0502020204030204" pitchFamily="34" charset="0"/>
                <a:ea typeface="Calibri" panose="020F0502020204030204" pitchFamily="34" charset="0"/>
                <a:cs typeface="Calibri" panose="020F0502020204030204" pitchFamily="34" charset="0"/>
              </a:rPr>
              <a:t>De næste skridt i implementeringen</a:t>
            </a:r>
          </a:p>
        </p:txBody>
      </p:sp>
      <p:sp>
        <p:nvSpPr>
          <p:cNvPr id="4" name="Footer Placeholder 3">
            <a:extLst>
              <a:ext uri="{FF2B5EF4-FFF2-40B4-BE49-F238E27FC236}">
                <a16:creationId xmlns:a16="http://schemas.microsoft.com/office/drawing/2014/main" id="{AA490AAC-FF36-AD76-3DF3-023B600077CA}"/>
              </a:ext>
            </a:extLst>
          </p:cNvPr>
          <p:cNvSpPr>
            <a:spLocks noGrp="1"/>
          </p:cNvSpPr>
          <p:nvPr>
            <p:ph type="ftr" sz="quarter" idx="11"/>
          </p:nvPr>
        </p:nvSpPr>
        <p:spPr>
          <a:xfrm>
            <a:off x="595315" y="181796"/>
            <a:ext cx="3086100" cy="442580"/>
          </a:xfrm>
        </p:spPr>
        <p:txBody>
          <a:bodyPr anchor="ctr">
            <a:normAutofit/>
          </a:bodyPr>
          <a:lstStyle/>
          <a:p>
            <a:pPr>
              <a:spcAft>
                <a:spcPts val="600"/>
              </a:spcAft>
            </a:pPr>
            <a:r>
              <a:rPr lang="da-DK" dirty="0"/>
              <a:t>www.sosuesbjerg.dk</a:t>
            </a:r>
          </a:p>
        </p:txBody>
      </p:sp>
      <p:sp>
        <p:nvSpPr>
          <p:cNvPr id="5" name="Rektangel 4">
            <a:extLst>
              <a:ext uri="{FF2B5EF4-FFF2-40B4-BE49-F238E27FC236}">
                <a16:creationId xmlns:a16="http://schemas.microsoft.com/office/drawing/2014/main" id="{50355A10-B36E-54C2-7640-1BA3092A736B}"/>
              </a:ext>
            </a:extLst>
          </p:cNvPr>
          <p:cNvSpPr/>
          <p:nvPr/>
        </p:nvSpPr>
        <p:spPr>
          <a:xfrm flipH="1">
            <a:off x="3533147" y="-535259"/>
            <a:ext cx="222134" cy="5148263"/>
          </a:xfrm>
          <a:prstGeom prst="rect">
            <a:avLst/>
          </a:prstGeom>
          <a:solidFill>
            <a:srgbClr val="E8ECEB"/>
          </a:solidFill>
          <a:ln>
            <a:solidFill>
              <a:srgbClr val="E8EC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descr="Et billede, der indeholder tekst, Font/skrifttype, design&#10;&#10;AI-genereret indhold kan være ukorrekt.">
            <a:extLst>
              <a:ext uri="{FF2B5EF4-FFF2-40B4-BE49-F238E27FC236}">
                <a16:creationId xmlns:a16="http://schemas.microsoft.com/office/drawing/2014/main" id="{CE658CCC-0265-A12E-951F-FA06D2150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
        <p:nvSpPr>
          <p:cNvPr id="11" name="Tekstfelt 10">
            <a:extLst>
              <a:ext uri="{FF2B5EF4-FFF2-40B4-BE49-F238E27FC236}">
                <a16:creationId xmlns:a16="http://schemas.microsoft.com/office/drawing/2014/main" id="{5EF57615-EAB8-FF22-1FB4-16388B401136}"/>
              </a:ext>
            </a:extLst>
          </p:cNvPr>
          <p:cNvSpPr txBox="1"/>
          <p:nvPr/>
        </p:nvSpPr>
        <p:spPr>
          <a:xfrm>
            <a:off x="3755280" y="1070610"/>
            <a:ext cx="5061617" cy="3539430"/>
          </a:xfrm>
          <a:prstGeom prst="rect">
            <a:avLst/>
          </a:prstGeom>
          <a:noFill/>
        </p:spPr>
        <p:txBody>
          <a:bodyPr wrap="square">
            <a:spAutoFit/>
          </a:bodyPr>
          <a:lstStyle/>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Grundlaget er skolens fælles ramme for kvalitet i undervisningen. Det spænder over fortid, nutid og fremtid og rummer kendte såvel som nye perspektiver, der kan bekræfte og udfordre vores praksis.</a:t>
            </a:r>
          </a:p>
          <a:p>
            <a:pPr marL="0" indent="-171450">
              <a:spcAft>
                <a:spcPts val="0"/>
              </a:spcAft>
            </a:pPr>
            <a:endPar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Nu skal Grundlaget leve i hverdagen på SOSU Esbjerg.</a:t>
            </a: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Det sker i vores fællesskaber, hvor vi opbygger erfaringer og udvikler et fælles sprog for undervisningen. </a:t>
            </a:r>
          </a:p>
          <a:p>
            <a:pPr marL="0" indent="-171450">
              <a:spcAft>
                <a:spcPts val="0"/>
              </a:spcAft>
            </a:pPr>
            <a:endPar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De 9 principper for</a:t>
            </a:r>
            <a:r>
              <a:rPr lang="da-DK" sz="1400" i="1" dirty="0">
                <a:solidFill>
                  <a:schemeClr val="accent1"/>
                </a:solidFill>
                <a:latin typeface="Calibri" panose="020F0502020204030204" pitchFamily="34" charset="0"/>
                <a:ea typeface="Calibri" panose="020F0502020204030204" pitchFamily="34" charset="0"/>
                <a:cs typeface="Calibri" panose="020F0502020204030204" pitchFamily="34" charset="0"/>
              </a:rPr>
              <a:t> god undervisning </a:t>
            </a: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bruges som ståsted i den daglige praksis.</a:t>
            </a:r>
          </a:p>
          <a:p>
            <a:pPr marL="0" indent="-171450">
              <a:spcAft>
                <a:spcPts val="0"/>
              </a:spcAft>
            </a:pPr>
            <a:endPar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171450">
              <a:spcAft>
                <a:spcPts val="0"/>
              </a:spcAft>
            </a:pPr>
            <a:r>
              <a:rPr lang="da-DK" sz="1400" dirty="0">
                <a:solidFill>
                  <a:schemeClr val="accent1"/>
                </a:solidFill>
                <a:latin typeface="Calibri" panose="020F0502020204030204" pitchFamily="34" charset="0"/>
                <a:ea typeface="Calibri" panose="020F0502020204030204" pitchFamily="34" charset="0"/>
                <a:cs typeface="Calibri" panose="020F0502020204030204" pitchFamily="34" charset="0"/>
              </a:rPr>
              <a:t>I 2. halvår 2026 afholdes et pædagogisk møde, hvor vi samler erfaringerne med Grundlaget. Her arbejder vi videre med relevante virkemidler – fx filmklip og workshops – med det formål at synliggøre og konkretisere principperne.</a:t>
            </a:r>
          </a:p>
        </p:txBody>
      </p:sp>
      <p:pic>
        <p:nvPicPr>
          <p:cNvPr id="2" name="Billede 1" descr="Et billede, der indeholder udendørs, sky, træ, flag&#10;&#10;AI-genereret indhold kan være ukorrekt.">
            <a:extLst>
              <a:ext uri="{FF2B5EF4-FFF2-40B4-BE49-F238E27FC236}">
                <a16:creationId xmlns:a16="http://schemas.microsoft.com/office/drawing/2014/main" id="{26205FA6-4982-BAA1-C4CC-9F7F5B97D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7" y="1070610"/>
            <a:ext cx="2577547" cy="3480965"/>
          </a:xfrm>
          <a:prstGeom prst="rect">
            <a:avLst/>
          </a:prstGeom>
        </p:spPr>
      </p:pic>
    </p:spTree>
    <p:extLst>
      <p:ext uri="{BB962C8B-B14F-4D97-AF65-F5344CB8AC3E}">
        <p14:creationId xmlns:p14="http://schemas.microsoft.com/office/powerpoint/2010/main" val="284328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0C80-7842-ABB1-D72D-BCB21A0C470C}"/>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2C326BA-8BDB-EA83-91B7-D55BE819054E}"/>
              </a:ext>
            </a:extLst>
          </p:cNvPr>
          <p:cNvSpPr>
            <a:spLocks noGrp="1"/>
          </p:cNvSpPr>
          <p:nvPr>
            <p:ph type="title"/>
          </p:nvPr>
        </p:nvSpPr>
        <p:spPr>
          <a:xfrm>
            <a:off x="156116" y="671513"/>
            <a:ext cx="3231571" cy="903143"/>
          </a:xfrm>
        </p:spPr>
        <p:txBody>
          <a:bodyPr vert="horz" lIns="91440" tIns="45720" rIns="91440" bIns="45720" rtlCol="0" anchor="b">
            <a:noAutofit/>
          </a:bodyPr>
          <a:lstStyle/>
          <a:p>
            <a:pPr algn="ctr"/>
            <a:r>
              <a:rPr lang="da-DK" sz="2000" b="1" dirty="0">
                <a:latin typeface="Calibri" panose="020F0502020204030204" pitchFamily="34" charset="0"/>
                <a:ea typeface="Calibri" panose="020F0502020204030204" pitchFamily="34" charset="0"/>
                <a:cs typeface="Calibri" panose="020F0502020204030204" pitchFamily="34" charset="0"/>
              </a:rPr>
              <a:t> Fælles Pædagogisk Didaktisk Grundlag 2025 </a:t>
            </a:r>
          </a:p>
        </p:txBody>
      </p:sp>
      <p:sp>
        <p:nvSpPr>
          <p:cNvPr id="14" name="Content Placeholder 2">
            <a:extLst>
              <a:ext uri="{FF2B5EF4-FFF2-40B4-BE49-F238E27FC236}">
                <a16:creationId xmlns:a16="http://schemas.microsoft.com/office/drawing/2014/main" id="{FDA6FC5E-6D2C-B970-3151-86138A0D2A23}"/>
              </a:ext>
            </a:extLst>
          </p:cNvPr>
          <p:cNvSpPr>
            <a:spLocks noGrp="1"/>
          </p:cNvSpPr>
          <p:nvPr>
            <p:ph idx="1"/>
          </p:nvPr>
        </p:nvSpPr>
        <p:spPr>
          <a:xfrm>
            <a:off x="3769320" y="892098"/>
            <a:ext cx="5034389" cy="3821000"/>
          </a:xfrm>
        </p:spPr>
        <p:txBody>
          <a:bodyPr>
            <a:normAutofit fontScale="40000" lnSpcReduction="20000"/>
          </a:bodyPr>
          <a:lstStyle/>
          <a:p>
            <a:pPr marL="0">
              <a:lnSpc>
                <a:spcPct val="100000"/>
              </a:lnSpc>
              <a:spcAft>
                <a:spcPts val="0"/>
              </a:spcAft>
            </a:pPr>
            <a:r>
              <a:rPr lang="da-DK" sz="3400" b="1" dirty="0">
                <a:latin typeface="Calibri" panose="020F0502020204030204" pitchFamily="34" charset="0"/>
                <a:ea typeface="Calibri" panose="020F0502020204030204" pitchFamily="34" charset="0"/>
                <a:cs typeface="Calibri" panose="020F0502020204030204" pitchFamily="34" charset="0"/>
              </a:rPr>
              <a:t>Det pædagogisk-didaktiske overblik</a:t>
            </a:r>
          </a:p>
          <a:p>
            <a:pPr marL="0">
              <a:lnSpc>
                <a:spcPct val="100000"/>
              </a:lnSpc>
              <a:spcAft>
                <a:spcPts val="0"/>
              </a:spcAft>
            </a:pPr>
            <a:r>
              <a:rPr lang="da-DK" sz="3400" b="1" dirty="0">
                <a:latin typeface="Calibri" panose="020F0502020204030204" pitchFamily="34" charset="0"/>
                <a:ea typeface="Calibri" panose="020F0502020204030204" pitchFamily="34" charset="0"/>
                <a:cs typeface="Calibri" panose="020F0502020204030204" pitchFamily="34" charset="0"/>
              </a:rPr>
              <a:t>9 principper for </a:t>
            </a:r>
            <a:r>
              <a:rPr lang="da-DK" sz="3400" b="1" i="1" dirty="0">
                <a:latin typeface="Calibri" panose="020F0502020204030204" pitchFamily="34" charset="0"/>
                <a:ea typeface="Calibri" panose="020F0502020204030204" pitchFamily="34" charset="0"/>
                <a:cs typeface="Calibri" panose="020F0502020204030204" pitchFamily="34" charset="0"/>
              </a:rPr>
              <a:t>god undervisning </a:t>
            </a:r>
            <a:r>
              <a:rPr lang="da-DK" sz="3400" b="1" dirty="0">
                <a:latin typeface="Calibri" panose="020F0502020204030204" pitchFamily="34" charset="0"/>
                <a:ea typeface="Calibri" panose="020F0502020204030204" pitchFamily="34" charset="0"/>
                <a:cs typeface="Calibri" panose="020F0502020204030204" pitchFamily="34" charset="0"/>
              </a:rPr>
              <a:t>på SOSU Esbjerg:</a:t>
            </a:r>
          </a:p>
          <a:p>
            <a:pPr marL="0">
              <a:lnSpc>
                <a:spcPct val="100000"/>
              </a:lnSpc>
              <a:spcAft>
                <a:spcPts val="0"/>
              </a:spcAft>
            </a:pPr>
            <a:endParaRPr lang="da-DK" sz="3400" dirty="0">
              <a:latin typeface="Calibri" panose="020F0502020204030204" pitchFamily="34" charset="0"/>
              <a:ea typeface="Calibri" panose="020F0502020204030204" pitchFamily="34" charset="0"/>
              <a:cs typeface="Calibri" panose="020F0502020204030204" pitchFamily="34" charset="0"/>
            </a:endParaRP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1. Undervisningen sikrer, at eleverne opnår høj faglighed</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2. Undervisningen er praksisnær og giver mening for eleverne </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3. Undervisningen er målrettet, velstruktureret og planmæssig</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4. Vi bidrager til elevernes dannelse</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5. Vi har tydelig pædagogisk ledelse</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6. Vi leder relationen mellem lærer, elev og fag og styrker engagement, motivation og læring</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7. Vi støtter elevens evne til at lære</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8. Vi differentierer undervisningen, så alle får størst muligt udbytte</a:t>
            </a:r>
          </a:p>
          <a:p>
            <a:pPr marL="0">
              <a:lnSpc>
                <a:spcPct val="170000"/>
              </a:lnSpc>
              <a:spcAft>
                <a:spcPts val="0"/>
              </a:spcAft>
            </a:pPr>
            <a:r>
              <a:rPr lang="da-DK" sz="3400" dirty="0">
                <a:latin typeface="Calibri" panose="020F0502020204030204" pitchFamily="34" charset="0"/>
                <a:ea typeface="Calibri" panose="020F0502020204030204" pitchFamily="34" charset="0"/>
                <a:cs typeface="Calibri" panose="020F0502020204030204" pitchFamily="34" charset="0"/>
              </a:rPr>
              <a:t>9. Vi giver tydelig feedback til eleverne</a:t>
            </a:r>
          </a:p>
          <a:p>
            <a:pPr marL="0">
              <a:lnSpc>
                <a:spcPct val="100000"/>
              </a:lnSpc>
              <a:spcAft>
                <a:spcPts val="0"/>
              </a:spcAft>
            </a:pPr>
            <a:endParaRPr lang="da-DK"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83AE7153-A453-BAFB-855E-7168519A1C5E}"/>
              </a:ext>
            </a:extLst>
          </p:cNvPr>
          <p:cNvSpPr>
            <a:spLocks noGrp="1"/>
          </p:cNvSpPr>
          <p:nvPr>
            <p:ph type="ftr" sz="quarter" idx="11"/>
          </p:nvPr>
        </p:nvSpPr>
        <p:spPr>
          <a:xfrm>
            <a:off x="595315" y="181796"/>
            <a:ext cx="3086100" cy="274097"/>
          </a:xfrm>
        </p:spPr>
        <p:txBody>
          <a:bodyPr anchor="ctr">
            <a:normAutofit/>
          </a:bodyPr>
          <a:lstStyle/>
          <a:p>
            <a:pPr>
              <a:spcAft>
                <a:spcPts val="600"/>
              </a:spcAft>
            </a:pPr>
            <a:r>
              <a:rPr lang="da-DK"/>
              <a:t>www.sosuesbjerg.dk</a:t>
            </a:r>
          </a:p>
        </p:txBody>
      </p:sp>
      <p:sp>
        <p:nvSpPr>
          <p:cNvPr id="5" name="Rektangel 4">
            <a:extLst>
              <a:ext uri="{FF2B5EF4-FFF2-40B4-BE49-F238E27FC236}">
                <a16:creationId xmlns:a16="http://schemas.microsoft.com/office/drawing/2014/main" id="{4A478986-8DBD-98AE-92F2-D9AC5EF63DF6}"/>
              </a:ext>
            </a:extLst>
          </p:cNvPr>
          <p:cNvSpPr/>
          <p:nvPr/>
        </p:nvSpPr>
        <p:spPr>
          <a:xfrm flipH="1">
            <a:off x="3547186" y="-1"/>
            <a:ext cx="222134" cy="5148263"/>
          </a:xfrm>
          <a:prstGeom prst="rect">
            <a:avLst/>
          </a:prstGeom>
          <a:solidFill>
            <a:srgbClr val="E8ECEB"/>
          </a:solidFill>
          <a:ln>
            <a:solidFill>
              <a:srgbClr val="E8EC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descr="Et billede, der indeholder tekst, Font/skrifttype, design&#10;&#10;AI-genereret indhold kan være ukorrekt.">
            <a:extLst>
              <a:ext uri="{FF2B5EF4-FFF2-40B4-BE49-F238E27FC236}">
                <a16:creationId xmlns:a16="http://schemas.microsoft.com/office/drawing/2014/main" id="{0973D6A1-B62C-00AF-E2CD-F14B300FD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pic>
        <p:nvPicPr>
          <p:cNvPr id="7" name="Billede 6" descr="Et billede, der indeholder Ansigt, tøj, person, smil&#10;&#10;Automatisk genereret beskrivelse">
            <a:extLst>
              <a:ext uri="{FF2B5EF4-FFF2-40B4-BE49-F238E27FC236}">
                <a16:creationId xmlns:a16="http://schemas.microsoft.com/office/drawing/2014/main" id="{8C2727A4-629F-D7A2-2DC7-2723FFED4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88" y="1574656"/>
            <a:ext cx="2933700" cy="2896898"/>
          </a:xfrm>
          <a:prstGeom prst="rect">
            <a:avLst/>
          </a:prstGeom>
        </p:spPr>
      </p:pic>
    </p:spTree>
    <p:extLst>
      <p:ext uri="{BB962C8B-B14F-4D97-AF65-F5344CB8AC3E}">
        <p14:creationId xmlns:p14="http://schemas.microsoft.com/office/powerpoint/2010/main" val="248915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F880F-E2D2-096E-E108-8D56473C70B4}"/>
              </a:ext>
            </a:extLst>
          </p:cNvPr>
          <p:cNvSpPr>
            <a:spLocks noGrp="1"/>
          </p:cNvSpPr>
          <p:nvPr>
            <p:ph type="title"/>
          </p:nvPr>
        </p:nvSpPr>
        <p:spPr>
          <a:xfrm>
            <a:off x="595315" y="727364"/>
            <a:ext cx="4948235" cy="422563"/>
          </a:xfrm>
        </p:spPr>
        <p:txBody>
          <a:bodyPr>
            <a:normAutofit fontScale="90000"/>
          </a:bodyPr>
          <a:lstStyle/>
          <a:p>
            <a:r>
              <a:rPr lang="da-DK" sz="2400" b="1" dirty="0">
                <a:latin typeface="Calibri" panose="020F0502020204030204" pitchFamily="34" charset="0"/>
                <a:ea typeface="Calibri" panose="020F0502020204030204" pitchFamily="34" charset="0"/>
                <a:cs typeface="Calibri" panose="020F0502020204030204" pitchFamily="34" charset="0"/>
              </a:rPr>
              <a:t>Forord</a:t>
            </a:r>
            <a:endParaRPr lang="da-DK" sz="2400" dirty="0"/>
          </a:p>
        </p:txBody>
      </p:sp>
      <p:sp>
        <p:nvSpPr>
          <p:cNvPr id="3" name="Pladsholder til indhold 2">
            <a:extLst>
              <a:ext uri="{FF2B5EF4-FFF2-40B4-BE49-F238E27FC236}">
                <a16:creationId xmlns:a16="http://schemas.microsoft.com/office/drawing/2014/main" id="{3ABCB216-2340-37B9-4E55-76D88C7A4BD0}"/>
              </a:ext>
            </a:extLst>
          </p:cNvPr>
          <p:cNvSpPr>
            <a:spLocks noGrp="1"/>
          </p:cNvSpPr>
          <p:nvPr>
            <p:ph idx="1"/>
          </p:nvPr>
        </p:nvSpPr>
        <p:spPr>
          <a:xfrm>
            <a:off x="484909" y="1309255"/>
            <a:ext cx="8333510" cy="3539836"/>
          </a:xfrm>
        </p:spPr>
        <p:txBody>
          <a:bodyPr>
            <a:normAutofit fontScale="25000" lnSpcReduction="20000"/>
          </a:bodyPr>
          <a:lstStyle/>
          <a:p>
            <a:pPr marL="98425" indent="0">
              <a:buNone/>
            </a:pPr>
            <a:r>
              <a:rPr lang="da-DK" sz="5600" dirty="0">
                <a:latin typeface="Calibri" panose="020F0502020204030204" pitchFamily="34" charset="0"/>
                <a:ea typeface="Calibri" panose="020F0502020204030204" pitchFamily="34" charset="0"/>
                <a:cs typeface="Calibri" panose="020F0502020204030204" pitchFamily="34" charset="0"/>
              </a:rPr>
              <a:t>På SOSU Esbjerg har vi i fællesskab udarbejdet et pædagogisk didaktisk grundlag*. Det beskriver, hvad vi som skole forstår ved god undervisning, og sætter en klar retning for udviklingen af pædagogik og didaktik i forpligtende, nysgerrige fællesskaber med fokus på elevernes og deltagernes læring.</a:t>
            </a:r>
          </a:p>
          <a:p>
            <a:pPr marL="98425" indent="0">
              <a:buNone/>
            </a:pPr>
            <a:r>
              <a:rPr lang="da-DK" sz="5600" dirty="0">
                <a:latin typeface="Calibri" panose="020F0502020204030204" pitchFamily="34" charset="0"/>
                <a:ea typeface="Calibri" panose="020F0502020204030204" pitchFamily="34" charset="0"/>
                <a:cs typeface="Calibri" panose="020F0502020204030204" pitchFamily="34" charset="0"/>
              </a:rPr>
              <a:t>Grundlaget er vores fælles referenceramme og støtte: Det fungerer som dialogredskab til samarbejde og udvikling og hjælper lærere og ledelse med at planlægge, gennemføre og følge op på undervisningen med et fælles sprog for kvalitet.</a:t>
            </a:r>
          </a:p>
          <a:p>
            <a:pPr marL="98425" indent="0">
              <a:buNone/>
            </a:pPr>
            <a:r>
              <a:rPr lang="da-DK" sz="5600" dirty="0">
                <a:latin typeface="Calibri" panose="020F0502020204030204" pitchFamily="34" charset="0"/>
                <a:ea typeface="Calibri" panose="020F0502020204030204" pitchFamily="34" charset="0"/>
                <a:cs typeface="Calibri" panose="020F0502020204030204" pitchFamily="34" charset="0"/>
              </a:rPr>
              <a:t>Vi anerkender forskelligheden i opgaveløsningen på tværs af skolens uddannelsesspor og målgrupper. Forskellene påvirker, hvordan vi omsætter Grundlaget i praksis, men principperne er fælles – og forpligtelsen til høj kvalitet gælder alle forløb.</a:t>
            </a:r>
          </a:p>
          <a:p>
            <a:pPr marL="98425" indent="0">
              <a:buNone/>
            </a:pPr>
            <a:r>
              <a:rPr lang="da-DK" sz="5600" i="1" dirty="0">
                <a:latin typeface="Calibri" panose="020F0502020204030204" pitchFamily="34" charset="0"/>
                <a:ea typeface="Calibri" panose="020F0502020204030204" pitchFamily="34" charset="0"/>
                <a:cs typeface="Calibri" panose="020F0502020204030204" pitchFamily="34" charset="0"/>
              </a:rPr>
              <a:t>Ledelse, lærere, Pædagogisk Udvalg, januar 2026</a:t>
            </a:r>
            <a:endParaRPr lang="da-DK" sz="5600" dirty="0">
              <a:latin typeface="Calibri" panose="020F0502020204030204" pitchFamily="34" charset="0"/>
              <a:ea typeface="Calibri" panose="020F0502020204030204" pitchFamily="34" charset="0"/>
              <a:cs typeface="Calibri" panose="020F0502020204030204" pitchFamily="34" charset="0"/>
            </a:endParaRPr>
          </a:p>
          <a:p>
            <a:pPr marL="98425" indent="0">
              <a:buNone/>
            </a:pPr>
            <a:r>
              <a:rPr lang="da-DK" sz="5600" dirty="0">
                <a:latin typeface="Calibri" panose="020F0502020204030204" pitchFamily="34" charset="0"/>
                <a:ea typeface="Calibri" panose="020F0502020204030204" pitchFamily="34" charset="0"/>
                <a:cs typeface="Calibri" panose="020F0502020204030204" pitchFamily="34" charset="0"/>
              </a:rPr>
              <a:t>*)Vi er organiseret i professionelle læringsfællesskaber, hvor vi deprivatiserer undervisningen, deler viden, har reflekterende dialoger og samarbejder med fokus på elevernes læring. Udviklingen og implementeringen af vores fælles pædagogisk didaktiske grundlag bygger på erfaringer fra skolens praksis og på nyere forskning i uddannelse og undervisning – både dansk forskning i erhvervsuddannelser og international, evidensbaseret didaktik. Derudover arbejder vi med professionel relationskompetence, facilitering, selvbestemmelsesteori og elevperspektivet som optik for god undervisning.</a:t>
            </a:r>
          </a:p>
          <a:p>
            <a:pPr marL="98425" indent="0">
              <a:buNone/>
            </a:pPr>
            <a:r>
              <a:rPr lang="da-DK" sz="5600" dirty="0">
                <a:latin typeface="Calibri" panose="020F0502020204030204" pitchFamily="34" charset="0"/>
                <a:ea typeface="Calibri" panose="020F0502020204030204" pitchFamily="34" charset="0"/>
                <a:cs typeface="Calibri" panose="020F0502020204030204" pitchFamily="34" charset="0"/>
              </a:rPr>
              <a:t>Se i øvrigt referencelisten.</a:t>
            </a:r>
          </a:p>
          <a:p>
            <a:endParaRPr lang="da-DK" dirty="0"/>
          </a:p>
        </p:txBody>
      </p:sp>
      <p:sp>
        <p:nvSpPr>
          <p:cNvPr id="4" name="Pladsholder til sidefod 3">
            <a:extLst>
              <a:ext uri="{FF2B5EF4-FFF2-40B4-BE49-F238E27FC236}">
                <a16:creationId xmlns:a16="http://schemas.microsoft.com/office/drawing/2014/main" id="{373C9B42-0A0A-6E44-5DA0-93B2387C335F}"/>
              </a:ext>
            </a:extLst>
          </p:cNvPr>
          <p:cNvSpPr>
            <a:spLocks noGrp="1"/>
          </p:cNvSpPr>
          <p:nvPr>
            <p:ph type="ftr" sz="quarter" idx="11"/>
          </p:nvPr>
        </p:nvSpPr>
        <p:spPr/>
        <p:txBody>
          <a:bodyPr/>
          <a:lstStyle/>
          <a:p>
            <a:r>
              <a:rPr lang="da-DK"/>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5BE2AAB1-AE4C-9659-49C6-99A34EC53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47203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86CA-BD10-A93B-75FE-C511B2EFC6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E31106-621B-B5E2-9083-DAC0A5A3438F}"/>
              </a:ext>
            </a:extLst>
          </p:cNvPr>
          <p:cNvSpPr>
            <a:spLocks noGrp="1"/>
          </p:cNvSpPr>
          <p:nvPr>
            <p:ph type="title"/>
          </p:nvPr>
        </p:nvSpPr>
        <p:spPr>
          <a:xfrm>
            <a:off x="595315" y="727364"/>
            <a:ext cx="8223104" cy="699654"/>
          </a:xfrm>
        </p:spPr>
        <p:txBody>
          <a:bodyPr>
            <a:normAutofit fontScale="90000"/>
          </a:bodyPr>
          <a:lstStyle/>
          <a:p>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br>
              <a:rPr lang="da-DK" dirty="0">
                <a:latin typeface="Calibri" panose="020F0502020204030204" pitchFamily="34" charset="0"/>
                <a:ea typeface="Calibri" panose="020F0502020204030204" pitchFamily="34" charset="0"/>
                <a:cs typeface="Calibri" panose="020F0502020204030204" pitchFamily="34" charset="0"/>
              </a:rPr>
            </a:br>
            <a:r>
              <a:rPr lang="da-DK" sz="2700" dirty="0">
                <a:latin typeface="Calibri" panose="020F0502020204030204" pitchFamily="34" charset="0"/>
                <a:ea typeface="Calibri" panose="020F0502020204030204" pitchFamily="34" charset="0"/>
                <a:cs typeface="Calibri" panose="020F0502020204030204" pitchFamily="34" charset="0"/>
              </a:rPr>
              <a:t>1) Undervisningen sikrer, at eleverne opnår høj faglighed</a:t>
            </a:r>
          </a:p>
        </p:txBody>
      </p:sp>
      <p:sp>
        <p:nvSpPr>
          <p:cNvPr id="3" name="Pladsholder til indhold 2">
            <a:extLst>
              <a:ext uri="{FF2B5EF4-FFF2-40B4-BE49-F238E27FC236}">
                <a16:creationId xmlns:a16="http://schemas.microsoft.com/office/drawing/2014/main" id="{FA88E4AF-789A-4D57-710C-DDD08BFFD422}"/>
              </a:ext>
            </a:extLst>
          </p:cNvPr>
          <p:cNvSpPr>
            <a:spLocks noGrp="1"/>
          </p:cNvSpPr>
          <p:nvPr>
            <p:ph idx="1"/>
          </p:nvPr>
        </p:nvSpPr>
        <p:spPr>
          <a:xfrm>
            <a:off x="595315" y="1766456"/>
            <a:ext cx="8223104" cy="2680854"/>
          </a:xfrm>
        </p:spPr>
        <p:txBody>
          <a:bodyPr>
            <a:normAutofit/>
          </a:bodyPr>
          <a:lstStyle/>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tilrettelægger undervisningen, så elevernes kompetencer matcher erhvervets behov.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kobler teori, praksis og etik og sætter standarder, der svarer til erhvervet.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Vi anvender metoder og teknologier fra praksis – herunder lærings-, simulations- og velfærdsteknologier samt AI – og vi vedligeholder løbende vores viden og omsætter den didaktisk. </a:t>
            </a:r>
          </a:p>
          <a:p>
            <a:pPr marL="98425" indent="0">
              <a:buNone/>
            </a:pPr>
            <a:r>
              <a:rPr lang="da-DK" sz="1400" dirty="0">
                <a:latin typeface="Calibri" panose="020F0502020204030204" pitchFamily="34" charset="0"/>
                <a:ea typeface="Calibri" panose="020F0502020204030204" pitchFamily="34" charset="0"/>
                <a:cs typeface="Calibri" panose="020F0502020204030204" pitchFamily="34" charset="0"/>
              </a:rPr>
              <a:t>Det betyder, at vi opdaterer forløb, når retningslinjer ændres, og træner færdigheder i simulation med det udstyr, eleverne møder i praksis.</a:t>
            </a:r>
          </a:p>
        </p:txBody>
      </p:sp>
      <p:sp>
        <p:nvSpPr>
          <p:cNvPr id="4" name="Pladsholder til sidefod 3">
            <a:extLst>
              <a:ext uri="{FF2B5EF4-FFF2-40B4-BE49-F238E27FC236}">
                <a16:creationId xmlns:a16="http://schemas.microsoft.com/office/drawing/2014/main" id="{F37ACD8B-C9B8-0ECD-D750-FAB6B573E84B}"/>
              </a:ext>
            </a:extLst>
          </p:cNvPr>
          <p:cNvSpPr>
            <a:spLocks noGrp="1"/>
          </p:cNvSpPr>
          <p:nvPr>
            <p:ph type="ftr" sz="quarter" idx="11"/>
          </p:nvPr>
        </p:nvSpPr>
        <p:spPr/>
        <p:txBody>
          <a:bodyPr/>
          <a:lstStyle/>
          <a:p>
            <a:r>
              <a:rPr lang="da-DK" dirty="0"/>
              <a:t>www.sosuesbjerg.dk</a:t>
            </a:r>
          </a:p>
        </p:txBody>
      </p:sp>
      <p:pic>
        <p:nvPicPr>
          <p:cNvPr id="5" name="Billede 4" descr="Et billede, der indeholder tekst, Font/skrifttype, design&#10;&#10;AI-genereret indhold kan være ukorrekt.">
            <a:extLst>
              <a:ext uri="{FF2B5EF4-FFF2-40B4-BE49-F238E27FC236}">
                <a16:creationId xmlns:a16="http://schemas.microsoft.com/office/drawing/2014/main" id="{EB40A179-2033-C2DD-2FCF-6DE3199F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436" y="70573"/>
            <a:ext cx="621418" cy="553803"/>
          </a:xfrm>
          <a:prstGeom prst="rect">
            <a:avLst/>
          </a:prstGeom>
        </p:spPr>
      </p:pic>
    </p:spTree>
    <p:extLst>
      <p:ext uri="{BB962C8B-B14F-4D97-AF65-F5344CB8AC3E}">
        <p14:creationId xmlns:p14="http://schemas.microsoft.com/office/powerpoint/2010/main" val="532540743"/>
      </p:ext>
    </p:extLst>
  </p:cSld>
  <p:clrMapOvr>
    <a:masterClrMapping/>
  </p:clrMapOvr>
</p:sld>
</file>

<file path=ppt/theme/theme1.xml><?xml version="1.0" encoding="utf-8"?>
<a:theme xmlns:a="http://schemas.openxmlformats.org/drawingml/2006/main" name="Office-tema">
  <a:themeElements>
    <a:clrScheme name="SOSU Esbjerg">
      <a:dk1>
        <a:sysClr val="windowText" lastClr="000000"/>
      </a:dk1>
      <a:lt1>
        <a:sysClr val="window" lastClr="FFFFFF"/>
      </a:lt1>
      <a:dk2>
        <a:srgbClr val="44546A"/>
      </a:dk2>
      <a:lt2>
        <a:srgbClr val="E7E6E6"/>
      </a:lt2>
      <a:accent1>
        <a:srgbClr val="3E5C70"/>
      </a:accent1>
      <a:accent2>
        <a:srgbClr val="ED8923"/>
      </a:accent2>
      <a:accent3>
        <a:srgbClr val="E6E7E8"/>
      </a:accent3>
      <a:accent4>
        <a:srgbClr val="B28D5A"/>
      </a:accent4>
      <a:accent5>
        <a:srgbClr val="5B9BD5"/>
      </a:accent5>
      <a:accent6>
        <a:srgbClr val="70AD47"/>
      </a:accent6>
      <a:hlink>
        <a:srgbClr val="0563C1"/>
      </a:hlink>
      <a:folHlink>
        <a:srgbClr val="954F72"/>
      </a:folHlink>
    </a:clrScheme>
    <a:fontScheme name="SOSU Esbjerg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U_PowerPoint_01.potx" id="{CF655C26-4CED-428B-B798-A8DC89D2CF3D}" vid="{F462640E-9FBD-4AE3-8A75-F298E40041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ADF38ED1E1FA41B0095EFAB0CD8F2D" ma:contentTypeVersion="12" ma:contentTypeDescription="Opret et nyt dokument." ma:contentTypeScope="" ma:versionID="761382c8fc6d9ba5f75930a86135d8ee">
  <xsd:schema xmlns:xsd="http://www.w3.org/2001/XMLSchema" xmlns:xs="http://www.w3.org/2001/XMLSchema" xmlns:p="http://schemas.microsoft.com/office/2006/metadata/properties" xmlns:ns2="bc255e9f-519d-427a-b684-a5a3dc1925f4" xmlns:ns3="b0597038-c907-4ad5-b565-6b90e7b956c2" targetNamespace="http://schemas.microsoft.com/office/2006/metadata/properties" ma:root="true" ma:fieldsID="bda240e5123904ebbc891bd3794384be" ns2:_="" ns3:_="">
    <xsd:import namespace="bc255e9f-519d-427a-b684-a5a3dc1925f4"/>
    <xsd:import namespace="b0597038-c907-4ad5-b565-6b90e7b956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55e9f-519d-427a-b684-a5a3dc192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540a3c74-0f17-4aa8-be6c-dfd20d7727d4"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97038-c907-4ad5-b565-6b90e7b956c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ca4313-f5e1-4f45-93b9-a5d30e90d04e}" ma:internalName="TaxCatchAll" ma:showField="CatchAllData" ma:web="b0597038-c907-4ad5-b565-6b90e7b956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255e9f-519d-427a-b684-a5a3dc1925f4">
      <Terms xmlns="http://schemas.microsoft.com/office/infopath/2007/PartnerControls"/>
    </lcf76f155ced4ddcb4097134ff3c332f>
    <TaxCatchAll xmlns="b0597038-c907-4ad5-b565-6b90e7b956c2" xsi:nil="true"/>
  </documentManagement>
</p:properties>
</file>

<file path=customXml/itemProps1.xml><?xml version="1.0" encoding="utf-8"?>
<ds:datastoreItem xmlns:ds="http://schemas.openxmlformats.org/officeDocument/2006/customXml" ds:itemID="{0540F796-2CA7-4BAD-AF8F-8A6B6DF61331}">
  <ds:schemaRefs>
    <ds:schemaRef ds:uri="b0597038-c907-4ad5-b565-6b90e7b956c2"/>
    <ds:schemaRef ds:uri="bc255e9f-519d-427a-b684-a5a3dc192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CD91EB-62A1-4A69-A66B-1A915279C41B}">
  <ds:schemaRefs>
    <ds:schemaRef ds:uri="http://schemas.microsoft.com/sharepoint/v3/contenttype/forms"/>
  </ds:schemaRefs>
</ds:datastoreItem>
</file>

<file path=customXml/itemProps3.xml><?xml version="1.0" encoding="utf-8"?>
<ds:datastoreItem xmlns:ds="http://schemas.openxmlformats.org/officeDocument/2006/customXml" ds:itemID="{EEDFC93C-5256-46DB-BBF3-52358BEF9787}">
  <ds:schemaRefs>
    <ds:schemaRef ds:uri="http://schemas.microsoft.com/office/2006/metadata/properties"/>
    <ds:schemaRef ds:uri="b0597038-c907-4ad5-b565-6b90e7b956c2"/>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bc255e9f-519d-427a-b684-a5a3dc1925f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SOSU_PowerPoint_01 master skabelon</Template>
  <TotalTime>2890</TotalTime>
  <Words>2714</Words>
  <Application>Microsoft Office PowerPoint</Application>
  <PresentationFormat>Brugerdefineret</PresentationFormat>
  <Paragraphs>181</Paragraphs>
  <Slides>20</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Arial Black</vt:lpstr>
      <vt:lpstr>Calibri</vt:lpstr>
      <vt:lpstr>Office-tema</vt:lpstr>
      <vt:lpstr> Hvorfor er Grundlaget  blevet fornyet? </vt:lpstr>
      <vt:lpstr>  </vt:lpstr>
      <vt:lpstr>PowerPoint-præsentation</vt:lpstr>
      <vt:lpstr>PowerPoint-præsentation</vt:lpstr>
      <vt:lpstr>Tak for det gamle Grundlag</vt:lpstr>
      <vt:lpstr>  </vt:lpstr>
      <vt:lpstr> Fælles Pædagogisk Didaktisk Grundlag 2025 </vt:lpstr>
      <vt:lpstr>Forord</vt:lpstr>
      <vt:lpstr>    1) Undervisningen sikrer, at eleverne opnår høj faglighed</vt:lpstr>
      <vt:lpstr>    2) Undervisningen er praksisnær og giver mening for eleverne</vt:lpstr>
      <vt:lpstr>    3) Undervisningen er målrettet, velstruktureret og planmæssig</vt:lpstr>
      <vt:lpstr>     4) Vi bidrager til elevernes dannelse</vt:lpstr>
      <vt:lpstr>     5) Vi har tydelig pædagogisk ledelse</vt:lpstr>
      <vt:lpstr>     6) Vi leder relationen mellem lærer, elev og fag og styrker engagement, motivation og læring</vt:lpstr>
      <vt:lpstr>   7) Vi støtter elevens evne til at lære</vt:lpstr>
      <vt:lpstr>     8) Vi differentierer undervisningen, så alle får størst muligt udbytte</vt:lpstr>
      <vt:lpstr>     9) Vi giver tydelig feedback til eleverne</vt:lpstr>
      <vt:lpstr>     Referencer 1/3</vt:lpstr>
      <vt:lpstr>     Referencer 2/3</vt:lpstr>
      <vt:lpstr>     Referencer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fælles om faglig læsning og skrivning</dc:title>
  <dc:creator>Sandra Abrahamsen Pedersen</dc:creator>
  <cp:lastModifiedBy>Malene Visby</cp:lastModifiedBy>
  <cp:revision>174</cp:revision>
  <cp:lastPrinted>2026-01-07T10:53:23Z</cp:lastPrinted>
  <dcterms:created xsi:type="dcterms:W3CDTF">2025-01-14T10:46:29Z</dcterms:created>
  <dcterms:modified xsi:type="dcterms:W3CDTF">2026-01-09T07:23:44Z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0x0101000FADF38ED1E1FA41B0095EFAB0CD8F2D</vt:lpwstr>
  </property>
  <property fmtid="{D5CDD505-2E9C-101B-9397-08002B2CF9AE}" pid="3" name="MediaServiceImageTags">
    <vt:lpwstr/>
  </property>
</Properties>
</file>